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2"/>
  </p:sldMasterIdLst>
  <p:notesMasterIdLst>
    <p:notesMasterId r:id="rId5"/>
  </p:notesMasterIdLst>
  <p:sldIdLst>
    <p:sldId id="259" r:id="rId3"/>
    <p:sldId id="257" r:id="rId4"/>
  </p:sldIdLst>
  <p:sldSz cx="43891200" cy="32918400"/>
  <p:notesSz cx="20104100" cy="15081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6286" userDrawn="1">
          <p15:clr>
            <a:srgbClr val="A4A3A4"/>
          </p15:clr>
        </p15:guide>
        <p15:guide id="2" pos="4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3D"/>
    <a:srgbClr val="FFFFFF"/>
    <a:srgbClr val="DDF0BC"/>
    <a:srgbClr val="A4D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4F0B6-52C9-A51C-7CA0-4453F1AB42DA}" v="114" dt="2023-02-09T22:33:51.924"/>
    <p1510:client id="{5737CD69-89AA-86D1-F436-9CD5D0B7BC48}" v="1102" dt="2023-02-09T06:45:43.798"/>
    <p1510:client id="{949DD76F-F0B9-C637-B049-BDF3C8F64428}" v="26" dt="2023-02-09T04:54:30.167"/>
    <p1510:client id="{AF5D007B-D421-42BC-6BD1-E8373A33996E}" v="139" dt="2023-02-09T19:52:09.733"/>
    <p1510:client id="{B2320253-6EA2-928F-CD61-EF619C29F33B}" v="236" dt="2023-02-09T06:45:41.999"/>
    <p1510:client id="{B2547BD4-1647-4499-A6B3-930D5A9F8CD9}" v="1822" dt="2023-02-09T21:13:48.0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6132" y="-4026"/>
      </p:cViewPr>
      <p:guideLst>
        <p:guide orient="horz" pos="6286"/>
        <p:guide pos="47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755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755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335D9-FBAC-4DA9-8869-A811B2E36C3D}" type="datetimeFigureOut"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885950"/>
            <a:ext cx="6784975" cy="508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7258050"/>
            <a:ext cx="16084550" cy="59388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325600"/>
            <a:ext cx="8712200" cy="755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4325600"/>
            <a:ext cx="8712200" cy="755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EFDC2-9CA9-4854-9D35-FEBD65F197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1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1pPr>
    <a:lvl2pPr marL="997790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2pPr>
    <a:lvl3pPr marL="1995581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3pPr>
    <a:lvl4pPr marL="2993371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4pPr>
    <a:lvl5pPr marL="3991162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5pPr>
    <a:lvl6pPr marL="4988952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6pPr>
    <a:lvl7pPr marL="5986743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7pPr>
    <a:lvl8pPr marL="6984533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8pPr>
    <a:lvl9pPr marL="7982324" algn="l" defTabSz="1995581" rtl="0" eaLnBrk="1" latinLnBrk="0" hangingPunct="1">
      <a:defRPr sz="261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EFDC2-9CA9-4854-9D35-FEBD65F197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1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9e56f86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9e56f86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91839" y="10204704"/>
            <a:ext cx="37307522" cy="1108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3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83680" y="18434305"/>
            <a:ext cx="307238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795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8893445"/>
            <a:ext cx="13478400" cy="20348099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053" lvl="0" indent="-634795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7"/>
            </a:lvl1pPr>
            <a:lvl2pPr marL="914104" lvl="1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marL="1371157" lvl="2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marL="1828208" lvl="3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marL="2285261" lvl="4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marL="2742314" lvl="5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marL="3199365" lvl="6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marL="3656418" lvl="7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marL="4113468" lvl="8" indent="-634795"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3" y="2880963"/>
            <a:ext cx="30565499" cy="261810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592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1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87497" tIns="487497" rIns="487497" bIns="48749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399" y="7892321"/>
            <a:ext cx="19416900" cy="948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392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399" y="17939684"/>
            <a:ext cx="19416900" cy="79047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197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2" y="4634079"/>
            <a:ext cx="18417600" cy="236487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marL="457053" lvl="0" indent="-83793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104" lvl="1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marL="1371157" lvl="2" indent="-704621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marL="1828208" lvl="3" indent="-704621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marL="2285261" lvl="4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marL="2742314" lvl="5" indent="-704621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marL="3199365" lvl="6" indent="-704621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marL="3656418" lvl="7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marL="4113468" lvl="8" indent="-704621"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0" y="27075681"/>
            <a:ext cx="28794300" cy="3872699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marL="457053" lvl="0" indent="-22852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1" y="7079201"/>
            <a:ext cx="40899000" cy="125664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3979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1" y="20174243"/>
            <a:ext cx="40899000" cy="83250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053" lvl="0" indent="-83793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104" lvl="1" indent="-704621" algn="ctr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marL="1371157" lvl="2" indent="-704621" algn="ctr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marL="1828208" lvl="3" indent="-704621" algn="ctr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marL="2285261" lvl="4" indent="-704621" algn="ctr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marL="2742314" lvl="5" indent="-704621" algn="ctr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marL="3199365" lvl="6" indent="-704621" algn="ctr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marL="3656418" lvl="7" indent="-704621" algn="ctr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marL="4113468" lvl="8" indent="-704621" algn="ctr"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8466" y="1826791"/>
            <a:ext cx="33622656" cy="1108445"/>
          </a:xfrm>
        </p:spPr>
        <p:txBody>
          <a:bodyPr lIns="0" tIns="0" rIns="0" bIns="0"/>
          <a:lstStyle>
            <a:lvl1pPr>
              <a:defRPr sz="7203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8466" y="1826791"/>
            <a:ext cx="33622656" cy="1108445"/>
          </a:xfrm>
        </p:spPr>
        <p:txBody>
          <a:bodyPr lIns="0" tIns="0" rIns="0" bIns="0"/>
          <a:lstStyle>
            <a:lvl1pPr>
              <a:defRPr sz="7203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4560" y="7571234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2603967" y="7571234"/>
            <a:ext cx="190926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8466" y="1826791"/>
            <a:ext cx="33622656" cy="1108445"/>
          </a:xfrm>
        </p:spPr>
        <p:txBody>
          <a:bodyPr lIns="0" tIns="0" rIns="0" bIns="0"/>
          <a:lstStyle>
            <a:lvl1pPr>
              <a:defRPr sz="7203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1" y="13765441"/>
            <a:ext cx="40899000" cy="53874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5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1" y="7375842"/>
            <a:ext cx="40899000" cy="218649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053" lvl="0" indent="-83793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104" lvl="1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2pPr>
            <a:lvl3pPr marL="1371157" lvl="2" indent="-704621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3pPr>
            <a:lvl4pPr marL="1828208" lvl="3" indent="-704621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4pPr>
            <a:lvl5pPr marL="2285261" lvl="4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5pPr>
            <a:lvl6pPr marL="2742314" lvl="5" indent="-704621">
              <a:spcBef>
                <a:spcPts val="8497"/>
              </a:spcBef>
              <a:spcAft>
                <a:spcPts val="0"/>
              </a:spcAft>
              <a:buSzPts val="7500"/>
              <a:buChar char="■"/>
              <a:defRPr/>
            </a:lvl6pPr>
            <a:lvl7pPr marL="3199365" lvl="6" indent="-704621">
              <a:spcBef>
                <a:spcPts val="8497"/>
              </a:spcBef>
              <a:spcAft>
                <a:spcPts val="0"/>
              </a:spcAft>
              <a:buSzPts val="7500"/>
              <a:buChar char="●"/>
              <a:defRPr/>
            </a:lvl7pPr>
            <a:lvl8pPr marL="3656418" lvl="7" indent="-704621">
              <a:spcBef>
                <a:spcPts val="8497"/>
              </a:spcBef>
              <a:spcAft>
                <a:spcPts val="0"/>
              </a:spcAft>
              <a:buSzPts val="7500"/>
              <a:buChar char="○"/>
              <a:defRPr/>
            </a:lvl8pPr>
            <a:lvl9pPr marL="4113468" lvl="8" indent="-704621">
              <a:spcBef>
                <a:spcPts val="8497"/>
              </a:spcBef>
              <a:spcAft>
                <a:spcPts val="8497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7375842"/>
            <a:ext cx="19199401" cy="218649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053" lvl="0" indent="-704621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498"/>
            </a:lvl1pPr>
            <a:lvl2pPr marL="914104" lvl="1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marL="1371157" lvl="2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marL="1828208" lvl="3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marL="2285261" lvl="4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marL="2742314" lvl="5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marL="3199365" lvl="6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marL="3656418" lvl="7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marL="4113468" lvl="8" indent="-634795"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19" y="7375842"/>
            <a:ext cx="19199401" cy="21864901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053" lvl="0" indent="-704621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498"/>
            </a:lvl1pPr>
            <a:lvl2pPr marL="914104" lvl="1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2pPr>
            <a:lvl3pPr marL="1371157" lvl="2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3pPr>
            <a:lvl4pPr marL="1828208" lvl="3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4pPr>
            <a:lvl5pPr marL="2285261" lvl="4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5pPr>
            <a:lvl6pPr marL="2742314" lvl="5" indent="-634795">
              <a:spcBef>
                <a:spcPts val="8497"/>
              </a:spcBef>
              <a:spcAft>
                <a:spcPts val="0"/>
              </a:spcAft>
              <a:buSzPts val="6400"/>
              <a:buChar char="■"/>
              <a:defRPr sz="6397"/>
            </a:lvl6pPr>
            <a:lvl7pPr marL="3199365" lvl="6" indent="-634795">
              <a:spcBef>
                <a:spcPts val="8497"/>
              </a:spcBef>
              <a:spcAft>
                <a:spcPts val="0"/>
              </a:spcAft>
              <a:buSzPts val="6400"/>
              <a:buChar char="●"/>
              <a:defRPr sz="6397"/>
            </a:lvl7pPr>
            <a:lvl8pPr marL="3656418" lvl="7" indent="-634795">
              <a:spcBef>
                <a:spcPts val="8497"/>
              </a:spcBef>
              <a:spcAft>
                <a:spcPts val="0"/>
              </a:spcAft>
              <a:buSzPts val="6400"/>
              <a:buChar char="○"/>
              <a:defRPr sz="6397"/>
            </a:lvl8pPr>
            <a:lvl9pPr marL="4113468" lvl="8" indent="-634795">
              <a:spcBef>
                <a:spcPts val="8497"/>
              </a:spcBef>
              <a:spcAft>
                <a:spcPts val="8497"/>
              </a:spcAft>
              <a:buSzPts val="6400"/>
              <a:buChar char="■"/>
              <a:defRPr sz="6397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8466" y="1826791"/>
            <a:ext cx="33622656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4560" y="7571234"/>
            <a:ext cx="39502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923008" y="30614114"/>
            <a:ext cx="140451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194561" y="30614114"/>
            <a:ext cx="100949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1601667" y="30614114"/>
            <a:ext cx="100949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97930">
        <a:defRPr>
          <a:latin typeface="+mn-lt"/>
          <a:ea typeface="+mn-ea"/>
          <a:cs typeface="+mn-cs"/>
        </a:defRPr>
      </a:lvl2pPr>
      <a:lvl3pPr marL="1995861">
        <a:defRPr>
          <a:latin typeface="+mn-lt"/>
          <a:ea typeface="+mn-ea"/>
          <a:cs typeface="+mn-cs"/>
        </a:defRPr>
      </a:lvl3pPr>
      <a:lvl4pPr marL="2993791">
        <a:defRPr>
          <a:latin typeface="+mn-lt"/>
          <a:ea typeface="+mn-ea"/>
          <a:cs typeface="+mn-cs"/>
        </a:defRPr>
      </a:lvl4pPr>
      <a:lvl5pPr marL="3991722">
        <a:defRPr>
          <a:latin typeface="+mn-lt"/>
          <a:ea typeface="+mn-ea"/>
          <a:cs typeface="+mn-cs"/>
        </a:defRPr>
      </a:lvl5pPr>
      <a:lvl6pPr marL="4989652">
        <a:defRPr>
          <a:latin typeface="+mn-lt"/>
          <a:ea typeface="+mn-ea"/>
          <a:cs typeface="+mn-cs"/>
        </a:defRPr>
      </a:lvl6pPr>
      <a:lvl7pPr marL="5987583">
        <a:defRPr>
          <a:latin typeface="+mn-lt"/>
          <a:ea typeface="+mn-ea"/>
          <a:cs typeface="+mn-cs"/>
        </a:defRPr>
      </a:lvl7pPr>
      <a:lvl8pPr marL="6985513">
        <a:defRPr>
          <a:latin typeface="+mn-lt"/>
          <a:ea typeface="+mn-ea"/>
          <a:cs typeface="+mn-cs"/>
        </a:defRPr>
      </a:lvl8pPr>
      <a:lvl9pPr marL="798344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97930">
        <a:defRPr>
          <a:latin typeface="+mn-lt"/>
          <a:ea typeface="+mn-ea"/>
          <a:cs typeface="+mn-cs"/>
        </a:defRPr>
      </a:lvl2pPr>
      <a:lvl3pPr marL="1995861">
        <a:defRPr>
          <a:latin typeface="+mn-lt"/>
          <a:ea typeface="+mn-ea"/>
          <a:cs typeface="+mn-cs"/>
        </a:defRPr>
      </a:lvl3pPr>
      <a:lvl4pPr marL="2993791">
        <a:defRPr>
          <a:latin typeface="+mn-lt"/>
          <a:ea typeface="+mn-ea"/>
          <a:cs typeface="+mn-cs"/>
        </a:defRPr>
      </a:lvl4pPr>
      <a:lvl5pPr marL="3991722">
        <a:defRPr>
          <a:latin typeface="+mn-lt"/>
          <a:ea typeface="+mn-ea"/>
          <a:cs typeface="+mn-cs"/>
        </a:defRPr>
      </a:lvl5pPr>
      <a:lvl6pPr marL="4989652">
        <a:defRPr>
          <a:latin typeface="+mn-lt"/>
          <a:ea typeface="+mn-ea"/>
          <a:cs typeface="+mn-cs"/>
        </a:defRPr>
      </a:lvl6pPr>
      <a:lvl7pPr marL="5987583">
        <a:defRPr>
          <a:latin typeface="+mn-lt"/>
          <a:ea typeface="+mn-ea"/>
          <a:cs typeface="+mn-cs"/>
        </a:defRPr>
      </a:lvl7pPr>
      <a:lvl8pPr marL="6985513">
        <a:defRPr>
          <a:latin typeface="+mn-lt"/>
          <a:ea typeface="+mn-ea"/>
          <a:cs typeface="+mn-cs"/>
        </a:defRPr>
      </a:lvl8pPr>
      <a:lvl9pPr marL="7983444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1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1" y="7375842"/>
            <a:ext cx="40899000" cy="2186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>
            <a:noAutofit/>
          </a:bodyPr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8" y="29844587"/>
            <a:ext cx="2633699" cy="251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r">
              <a:buNone/>
              <a:defRPr sz="5297">
                <a:solidFill>
                  <a:schemeClr val="dk2"/>
                </a:solidFill>
              </a:defRPr>
            </a:lvl1pPr>
            <a:lvl2pPr lvl="1" algn="r">
              <a:buNone/>
              <a:defRPr sz="5297">
                <a:solidFill>
                  <a:schemeClr val="dk2"/>
                </a:solidFill>
              </a:defRPr>
            </a:lvl2pPr>
            <a:lvl3pPr lvl="2" algn="r">
              <a:buNone/>
              <a:defRPr sz="5297">
                <a:solidFill>
                  <a:schemeClr val="dk2"/>
                </a:solidFill>
              </a:defRPr>
            </a:lvl3pPr>
            <a:lvl4pPr lvl="3" algn="r">
              <a:buNone/>
              <a:defRPr sz="5297">
                <a:solidFill>
                  <a:schemeClr val="dk2"/>
                </a:solidFill>
              </a:defRPr>
            </a:lvl4pPr>
            <a:lvl5pPr lvl="4" algn="r">
              <a:buNone/>
              <a:defRPr sz="5297">
                <a:solidFill>
                  <a:schemeClr val="dk2"/>
                </a:solidFill>
              </a:defRPr>
            </a:lvl5pPr>
            <a:lvl6pPr lvl="5" algn="r">
              <a:buNone/>
              <a:defRPr sz="5297">
                <a:solidFill>
                  <a:schemeClr val="dk2"/>
                </a:solidFill>
              </a:defRPr>
            </a:lvl6pPr>
            <a:lvl7pPr lvl="6" algn="r">
              <a:buNone/>
              <a:defRPr sz="5297">
                <a:solidFill>
                  <a:schemeClr val="dk2"/>
                </a:solidFill>
              </a:defRPr>
            </a:lvl7pPr>
            <a:lvl8pPr lvl="7" algn="r">
              <a:buNone/>
              <a:defRPr sz="5297">
                <a:solidFill>
                  <a:schemeClr val="dk2"/>
                </a:solidFill>
              </a:defRPr>
            </a:lvl8pPr>
            <a:lvl9pPr lvl="8" algn="r">
              <a:buNone/>
              <a:defRPr sz="5297">
                <a:solidFill>
                  <a:schemeClr val="dk2"/>
                </a:solidFill>
              </a:defRPr>
            </a:lvl9pPr>
          </a:lstStyle>
          <a:p>
            <a:pPr rtl="0"/>
            <a:fld id="{00000000-1234-1234-1234-123412341234}" type="slidenum">
              <a:rPr lang="en" smtClean="0"/>
              <a:pPr rtl="0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4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image" Target="../media/image5.jpeg"/><Relationship Id="rId12" Type="http://schemas.openxmlformats.org/officeDocument/2006/relationships/hyperlink" Target="https://simplemaps.com/data/us-zips" TargetMode="External"/><Relationship Id="rId17" Type="http://schemas.openxmlformats.org/officeDocument/2006/relationships/image" Target="../media/image10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hyperlink" Target="https://redistrictingdatahub.org/data/about-our-data/election-results-and-precinct-boundaries/" TargetMode="External"/><Relationship Id="rId24" Type="http://schemas.openxmlformats.org/officeDocument/2006/relationships/image" Target="../media/image19.png"/><Relationship Id="rId5" Type="http://schemas.openxmlformats.org/officeDocument/2006/relationships/image" Target="../media/image3.jpg"/><Relationship Id="rId15" Type="http://schemas.openxmlformats.org/officeDocument/2006/relationships/image" Target="../media/image16.png"/><Relationship Id="rId23" Type="http://schemas.openxmlformats.org/officeDocument/2006/relationships/image" Target="../media/image18.png"/><Relationship Id="rId10" Type="http://schemas.openxmlformats.org/officeDocument/2006/relationships/hyperlink" Target="https://districtr.org/" TargetMode="External"/><Relationship Id="rId19" Type="http://schemas.openxmlformats.org/officeDocument/2006/relationships/image" Target="../media/image12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8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7624309-D4CB-C71F-FFF9-ADDCE5EF9DF4}"/>
              </a:ext>
            </a:extLst>
          </p:cNvPr>
          <p:cNvGrpSpPr/>
          <p:nvPr/>
        </p:nvGrpSpPr>
        <p:grpSpPr>
          <a:xfrm>
            <a:off x="22385813" y="14736521"/>
            <a:ext cx="10429101" cy="11960744"/>
            <a:chOff x="22038915" y="11813001"/>
            <a:chExt cx="10429101" cy="11960744"/>
          </a:xfrm>
        </p:grpSpPr>
        <p:sp>
          <p:nvSpPr>
            <p:cNvPr id="1035" name="object 4">
              <a:extLst>
                <a:ext uri="{FF2B5EF4-FFF2-40B4-BE49-F238E27FC236}">
                  <a16:creationId xmlns:a16="http://schemas.microsoft.com/office/drawing/2014/main" id="{711A8C73-5959-D003-F3DD-F6840B7D5ECE}"/>
                </a:ext>
              </a:extLst>
            </p:cNvPr>
            <p:cNvSpPr txBox="1"/>
            <p:nvPr/>
          </p:nvSpPr>
          <p:spPr>
            <a:xfrm>
              <a:off x="22038915" y="11813001"/>
              <a:ext cx="10429101" cy="790448"/>
            </a:xfrm>
            <a:prstGeom prst="rect">
              <a:avLst/>
            </a:prstGeom>
            <a:solidFill>
              <a:srgbClr val="00853D"/>
            </a:solidFill>
            <a:ln w="5817">
              <a:solidFill>
                <a:srgbClr val="2E528F"/>
              </a:solidFill>
            </a:ln>
          </p:spPr>
          <p:txBody>
            <a:bodyPr vert="horz" wrap="square" lIns="0" tIns="51283" rIns="0" bIns="0" rtlCol="0" anchor="t">
              <a:spAutoFit/>
            </a:bodyPr>
            <a:lstStyle/>
            <a:p>
              <a:pPr algn="ctr">
                <a:spcBef>
                  <a:spcPts val="404"/>
                </a:spcBef>
              </a:pPr>
              <a:r>
                <a:rPr lang="en-US" sz="4800" spc="-22">
                  <a:solidFill>
                    <a:srgbClr val="FFFFFF"/>
                  </a:solidFill>
                  <a:latin typeface="Calibri"/>
                  <a:cs typeface="Calibri"/>
                </a:rPr>
                <a:t>LEAST REQ. POP. GROUPING (LRPG)</a:t>
              </a:r>
              <a:endParaRPr lang="en-US" sz="4800">
                <a:latin typeface="Calibri"/>
                <a:cs typeface="Calibri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F6B88261-0A6C-D6CE-FEA5-EF5DC0F6A2AF}"/>
                </a:ext>
              </a:extLst>
            </p:cNvPr>
            <p:cNvSpPr txBox="1"/>
            <p:nvPr/>
          </p:nvSpPr>
          <p:spPr>
            <a:xfrm>
              <a:off x="22066589" y="12721487"/>
              <a:ext cx="10344607" cy="60016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+mj-lt"/>
                </a:rPr>
                <a:t>Zip codes are used as nodes in an undirected graph.</a:t>
              </a: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+mj-lt"/>
                </a:rPr>
                <a:t>An origin node is chosen randomly and becomes node at index 0 in the adjacency list. </a:t>
              </a:r>
            </a:p>
            <a:p>
              <a:pPr marL="571500" indent="-571500">
                <a:buAutoNum type="romanUcPeriod"/>
              </a:pPr>
              <a:r>
                <a:rPr lang="en-US" sz="3200" dirty="0">
                  <a:latin typeface="+mj-lt"/>
                </a:rPr>
                <a:t>Every other node is ordered based on geographic distance from N_0</a:t>
              </a: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+mj-lt"/>
                </a:rPr>
                <a:t>We </a:t>
              </a:r>
              <a:r>
                <a:rPr lang="en-US" sz="3200" b="1" dirty="0">
                  <a:solidFill>
                    <a:srgbClr val="00853D"/>
                  </a:solidFill>
                  <a:latin typeface="+mj-lt"/>
                </a:rPr>
                <a:t>iterate through every node</a:t>
              </a:r>
              <a:r>
                <a:rPr lang="en-US" sz="3200" dirty="0">
                  <a:latin typeface="+mj-lt"/>
                </a:rPr>
                <a:t>, by adding the node to a district, and tracking the total population.</a:t>
              </a: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+mj-lt"/>
                </a:rPr>
                <a:t>This  </a:t>
              </a:r>
              <a:r>
                <a:rPr lang="en-US" sz="3200" b="1" dirty="0">
                  <a:solidFill>
                    <a:srgbClr val="00853D"/>
                  </a:solidFill>
                  <a:latin typeface="+mj-lt"/>
                </a:rPr>
                <a:t>iteration  continues  until  the minimum population is exceeded</a:t>
              </a:r>
              <a:endParaRPr lang="en-US" sz="3200" b="1" dirty="0">
                <a:solidFill>
                  <a:srgbClr val="00853D"/>
                </a:solidFill>
                <a:latin typeface="+mj-lt"/>
                <a:ea typeface="Calibri"/>
                <a:cs typeface="Calibri"/>
              </a:endParaRPr>
            </a:p>
            <a:p>
              <a:pPr marL="571500" indent="-571500">
                <a:buFont typeface="+mj-lt"/>
                <a:buAutoNum type="romanUcPeriod"/>
              </a:pPr>
              <a:r>
                <a:rPr lang="en-US" sz="3200" dirty="0">
                  <a:latin typeface="+mj-lt"/>
                </a:rPr>
                <a:t>Steps II through IV are repeated until we reach the end of the list of nodes.</a:t>
              </a:r>
              <a:endParaRPr lang="en-US" dirty="0"/>
            </a:p>
            <a:p>
              <a:r>
                <a:rPr lang="en-US" sz="3200" dirty="0">
                  <a:latin typeface="Calibri"/>
                  <a:ea typeface="Calibri"/>
                  <a:cs typeface="Calibri"/>
                </a:rPr>
                <a:t>Variance b/w runs: ~5%; Average run time: 3 sec</a:t>
              </a:r>
              <a:endParaRPr lang="en-US" dirty="0"/>
            </a:p>
          </p:txBody>
        </p:sp>
        <p:pic>
          <p:nvPicPr>
            <p:cNvPr id="1038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50A6F57-5775-1586-C78C-FD45FBC96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9314" y="18512098"/>
              <a:ext cx="4760371" cy="52616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0B157973-E3FB-B56A-4FB8-53B20159DF16}"/>
              </a:ext>
            </a:extLst>
          </p:cNvPr>
          <p:cNvGrpSpPr/>
          <p:nvPr/>
        </p:nvGrpSpPr>
        <p:grpSpPr>
          <a:xfrm>
            <a:off x="0" y="365350"/>
            <a:ext cx="43891200" cy="2321065"/>
            <a:chOff x="0" y="365350"/>
            <a:chExt cx="43891200" cy="2321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EF1A1E-01BE-02F9-094F-B62850E08072}"/>
                </a:ext>
              </a:extLst>
            </p:cNvPr>
            <p:cNvSpPr txBox="1"/>
            <p:nvPr/>
          </p:nvSpPr>
          <p:spPr>
            <a:xfrm>
              <a:off x="0" y="365350"/>
              <a:ext cx="4389119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b="1">
                  <a:latin typeface="+mj-lt"/>
                </a:rPr>
                <a:t>Using Mathematical Modeling to create Non-Gerrymandered Congressional Voting Maps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D8EDC-0631-0E84-D345-732A74B1E796}"/>
                </a:ext>
              </a:extLst>
            </p:cNvPr>
            <p:cNvSpPr txBox="1"/>
            <p:nvPr/>
          </p:nvSpPr>
          <p:spPr>
            <a:xfrm>
              <a:off x="0" y="1940057"/>
              <a:ext cx="43891200" cy="7463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17780" algn="ctr">
                <a:lnSpc>
                  <a:spcPts val="5086"/>
                </a:lnSpc>
              </a:pPr>
              <a:r>
                <a:rPr lang="en-US" sz="4800" b="1" spc="-98">
                  <a:latin typeface="Calibri"/>
                  <a:cs typeface="Calibri"/>
                </a:rPr>
                <a:t>FWRSEF Scienteer Project #220351</a:t>
              </a:r>
              <a:endParaRPr lang="en-US" sz="4800" b="1" spc="-98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5CA8709F-0D81-D2D4-ECE0-614208874EF7}"/>
              </a:ext>
            </a:extLst>
          </p:cNvPr>
          <p:cNvSpPr txBox="1"/>
          <p:nvPr/>
        </p:nvSpPr>
        <p:spPr>
          <a:xfrm>
            <a:off x="481073" y="3017898"/>
            <a:ext cx="10308847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sz="4802" spc="-22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endParaRPr sz="4802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3552909-7615-7D03-C156-65CFC8BBFE72}"/>
              </a:ext>
            </a:extLst>
          </p:cNvPr>
          <p:cNvSpPr txBox="1"/>
          <p:nvPr/>
        </p:nvSpPr>
        <p:spPr>
          <a:xfrm>
            <a:off x="33246164" y="3005852"/>
            <a:ext cx="10189260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2" spc="-22">
                <a:solidFill>
                  <a:srgbClr val="FFFFFF"/>
                </a:solidFill>
                <a:latin typeface="Calibri"/>
                <a:cs typeface="Calibri"/>
              </a:rPr>
              <a:t>DISCUSSION</a:t>
            </a:r>
            <a:endParaRPr sz="4802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0FF156-6F77-21D9-9877-1BB0B0109770}"/>
              </a:ext>
            </a:extLst>
          </p:cNvPr>
          <p:cNvSpPr txBox="1"/>
          <p:nvPr/>
        </p:nvSpPr>
        <p:spPr>
          <a:xfrm>
            <a:off x="481073" y="4059935"/>
            <a:ext cx="10308847" cy="1067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20" marR="11088" algn="l">
              <a:lnSpc>
                <a:spcPct val="98800"/>
              </a:lnSpc>
              <a:spcBef>
                <a:spcPts val="262"/>
              </a:spcBef>
            </a:pPr>
            <a:r>
              <a:rPr lang="en-US" sz="3200" b="1">
                <a:solidFill>
                  <a:srgbClr val="00853D"/>
                </a:solidFill>
                <a:latin typeface="Calibri"/>
                <a:cs typeface="Calibri"/>
              </a:rPr>
              <a:t>Gerrymandering</a:t>
            </a:r>
            <a:r>
              <a:rPr lang="en-US" sz="3200" spc="491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is</a:t>
            </a:r>
            <a:r>
              <a:rPr lang="en-US" sz="3200" spc="437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one</a:t>
            </a:r>
            <a:r>
              <a:rPr lang="en-US" sz="3200" spc="458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</a:t>
            </a:r>
            <a:r>
              <a:rPr lang="en-US" sz="3200" spc="426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</a:t>
            </a:r>
            <a:r>
              <a:rPr lang="en-US" sz="3200" spc="404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biggest</a:t>
            </a:r>
            <a:r>
              <a:rPr lang="en-US" sz="3200" spc="41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problems</a:t>
            </a:r>
            <a:r>
              <a:rPr lang="en-US" sz="3200" spc="513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in</a:t>
            </a:r>
            <a:r>
              <a:rPr lang="en-US" sz="3200" spc="50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American</a:t>
            </a:r>
            <a:r>
              <a:rPr lang="en-US" sz="3200" spc="445">
                <a:latin typeface="Calibri"/>
                <a:cs typeface="Calibri"/>
              </a:rPr>
              <a:t> </a:t>
            </a:r>
            <a:r>
              <a:rPr lang="en-US" sz="3200" spc="-22">
                <a:latin typeface="Calibri"/>
                <a:cs typeface="Calibri"/>
              </a:rPr>
              <a:t>democracy.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32A7F-6289-9632-E867-DC11DE9DC7A9}"/>
              </a:ext>
            </a:extLst>
          </p:cNvPr>
          <p:cNvSpPr txBox="1"/>
          <p:nvPr/>
        </p:nvSpPr>
        <p:spPr>
          <a:xfrm>
            <a:off x="503639" y="8781910"/>
            <a:ext cx="10308847" cy="403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20" marR="11088" algn="l">
              <a:lnSpc>
                <a:spcPct val="98800"/>
              </a:lnSpc>
              <a:spcBef>
                <a:spcPts val="262"/>
              </a:spcBef>
            </a:pPr>
            <a:r>
              <a:rPr lang="en-US" sz="3200">
                <a:latin typeface="Calibri"/>
                <a:cs typeface="Calibri"/>
              </a:rPr>
              <a:t>Political</a:t>
            </a:r>
            <a:r>
              <a:rPr lang="en-US" sz="3200" spc="753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parties</a:t>
            </a:r>
            <a:r>
              <a:rPr lang="en-US" sz="3200" spc="731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have</a:t>
            </a:r>
            <a:r>
              <a:rPr lang="en-US" sz="3200" spc="698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used</a:t>
            </a:r>
            <a:r>
              <a:rPr lang="en-US" sz="3200" spc="797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redistricting</a:t>
            </a:r>
            <a:r>
              <a:rPr lang="en-US" sz="3200" spc="709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as</a:t>
            </a:r>
            <a:r>
              <a:rPr lang="en-US" sz="3200" spc="720">
                <a:latin typeface="Calibri"/>
                <a:cs typeface="Calibri"/>
              </a:rPr>
              <a:t> </a:t>
            </a:r>
            <a:r>
              <a:rPr lang="en-US" sz="3200" spc="-109">
                <a:latin typeface="Calibri"/>
                <a:cs typeface="Calibri"/>
              </a:rPr>
              <a:t>a </a:t>
            </a:r>
            <a:r>
              <a:rPr lang="en-US" sz="3200">
                <a:latin typeface="Calibri"/>
                <a:cs typeface="Calibri"/>
              </a:rPr>
              <a:t>method</a:t>
            </a:r>
            <a:r>
              <a:rPr lang="en-US" sz="3200" spc="-5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</a:t>
            </a:r>
            <a:r>
              <a:rPr lang="en-US" sz="3200" spc="-55">
                <a:latin typeface="Calibri"/>
                <a:cs typeface="Calibri"/>
              </a:rPr>
              <a:t> </a:t>
            </a:r>
            <a:r>
              <a:rPr lang="en-US" sz="3200" b="1" spc="-44">
                <a:solidFill>
                  <a:srgbClr val="00853D"/>
                </a:solidFill>
                <a:latin typeface="Calibri"/>
                <a:cs typeface="Calibri"/>
              </a:rPr>
              <a:t>maintaining</a:t>
            </a:r>
            <a:r>
              <a:rPr lang="en-US" sz="3200" b="1" spc="-76">
                <a:solidFill>
                  <a:srgbClr val="00853D"/>
                </a:solidFill>
                <a:latin typeface="Calibri"/>
                <a:cs typeface="Calibri"/>
              </a:rPr>
              <a:t> </a:t>
            </a:r>
            <a:r>
              <a:rPr lang="en-US" sz="3200" b="1" spc="-22">
                <a:solidFill>
                  <a:srgbClr val="00853D"/>
                </a:solidFill>
                <a:latin typeface="Calibri"/>
                <a:cs typeface="Calibri"/>
              </a:rPr>
              <a:t>political</a:t>
            </a:r>
            <a:r>
              <a:rPr lang="en-US" sz="3200" b="1" spc="-76">
                <a:solidFill>
                  <a:srgbClr val="00853D"/>
                </a:solidFill>
                <a:latin typeface="Calibri"/>
                <a:cs typeface="Calibri"/>
              </a:rPr>
              <a:t> </a:t>
            </a:r>
            <a:r>
              <a:rPr lang="en-US" sz="3200" b="1" spc="-44">
                <a:solidFill>
                  <a:srgbClr val="00853D"/>
                </a:solidFill>
                <a:latin typeface="Calibri"/>
                <a:cs typeface="Calibri"/>
              </a:rPr>
              <a:t>control</a:t>
            </a:r>
            <a:r>
              <a:rPr lang="en-US" sz="3200" spc="-44">
                <a:latin typeface="Calibri"/>
                <a:cs typeface="Calibri"/>
              </a:rPr>
              <a:t>.</a:t>
            </a:r>
            <a:r>
              <a:rPr lang="en-US" sz="3200" spc="-98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Often,</a:t>
            </a:r>
            <a:r>
              <a:rPr lang="en-US" sz="3200" spc="-87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they</a:t>
            </a:r>
            <a:r>
              <a:rPr lang="en-US" sz="3200" spc="-98">
                <a:latin typeface="Calibri"/>
                <a:cs typeface="Calibri"/>
              </a:rPr>
              <a:t> </a:t>
            </a:r>
            <a:r>
              <a:rPr lang="en-US" sz="3200" spc="-44">
                <a:latin typeface="Calibri"/>
                <a:cs typeface="Calibri"/>
              </a:rPr>
              <a:t>create</a:t>
            </a:r>
            <a:r>
              <a:rPr lang="en-US" sz="3200" spc="-109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safe</a:t>
            </a:r>
            <a:r>
              <a:rPr lang="en-US" sz="3200" spc="-87">
                <a:latin typeface="Calibri"/>
                <a:cs typeface="Calibri"/>
              </a:rPr>
              <a:t> </a:t>
            </a:r>
            <a:r>
              <a:rPr lang="en-US" sz="3200" spc="-22">
                <a:latin typeface="Calibri"/>
                <a:cs typeface="Calibri"/>
              </a:rPr>
              <a:t>districts</a:t>
            </a:r>
            <a:r>
              <a:rPr lang="en-US" sz="3200" spc="-33">
                <a:latin typeface="Calibri"/>
                <a:cs typeface="Calibri"/>
              </a:rPr>
              <a:t> </a:t>
            </a:r>
            <a:r>
              <a:rPr lang="en-US" sz="3200" spc="-55">
                <a:latin typeface="Calibri"/>
                <a:cs typeface="Calibri"/>
              </a:rPr>
              <a:t>and </a:t>
            </a:r>
            <a:r>
              <a:rPr lang="en-US" sz="3200">
                <a:latin typeface="Calibri"/>
                <a:cs typeface="Calibri"/>
              </a:rPr>
              <a:t>expand</a:t>
            </a:r>
            <a:r>
              <a:rPr lang="en-US" sz="3200" spc="77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their</a:t>
            </a:r>
            <a:r>
              <a:rPr lang="en-US" sz="3200" spc="840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reach</a:t>
            </a:r>
            <a:r>
              <a:rPr lang="en-US" sz="3200" spc="775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far</a:t>
            </a:r>
            <a:r>
              <a:rPr lang="en-US" sz="3200" spc="764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beyond</a:t>
            </a:r>
            <a:r>
              <a:rPr lang="en-US" sz="3200" spc="851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</a:t>
            </a:r>
            <a:r>
              <a:rPr lang="en-US" sz="3200" spc="797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will</a:t>
            </a:r>
            <a:r>
              <a:rPr lang="en-US" sz="3200" spc="786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of</a:t>
            </a:r>
            <a:r>
              <a:rPr lang="en-US" sz="3200" spc="764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the</a:t>
            </a:r>
            <a:r>
              <a:rPr lang="en-US" sz="3200" spc="797"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voters.</a:t>
            </a:r>
            <a:r>
              <a:rPr lang="en-US" sz="3200" spc="786">
                <a:latin typeface="Calibri"/>
                <a:cs typeface="Calibri"/>
              </a:rPr>
              <a:t> </a:t>
            </a:r>
            <a:endParaRPr lang="en-US" sz="3200">
              <a:effectLst/>
            </a:endParaRPr>
          </a:p>
          <a:p>
            <a:pPr marL="27432" marR="9144" algn="l">
              <a:lnSpc>
                <a:spcPct val="99000"/>
              </a:lnSpc>
              <a:spcBef>
                <a:spcPts val="262"/>
              </a:spcBef>
              <a:spcAft>
                <a:spcPts val="0"/>
              </a:spcAft>
            </a:pPr>
            <a:r>
              <a:rPr lang="en-US" sz="3200" b="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spc="808">
                <a:solidFill>
                  <a:srgbClr val="0085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-22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mathematical </a:t>
            </a:r>
            <a:r>
              <a:rPr lang="en-US" sz="3200" b="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3200" b="1" spc="186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200" spc="164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political</a:t>
            </a:r>
            <a:r>
              <a:rPr lang="en-US" sz="3200" spc="142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gerrymandering</a:t>
            </a:r>
            <a:r>
              <a:rPr lang="en-US" sz="3200" spc="175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lang="en-US" sz="3200" spc="12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help</a:t>
            </a:r>
            <a:r>
              <a:rPr lang="en-US" sz="3200" spc="175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US" sz="3200" spc="76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spc="186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3200" spc="13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vibrant</a:t>
            </a:r>
            <a:r>
              <a:rPr lang="en-US" sz="3200" spc="98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55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32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fair</a:t>
            </a:r>
            <a:r>
              <a:rPr lang="en-US" sz="3200" spc="306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democracy.</a:t>
            </a:r>
            <a:r>
              <a:rPr lang="en-US" sz="3200" spc="262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n-US" sz="3200" spc="284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en-US" sz="3200" spc="273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settled</a:t>
            </a:r>
            <a:r>
              <a:rPr lang="en-US" sz="3200" spc="295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sz="3200" spc="316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200" spc="306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political</a:t>
            </a:r>
            <a:r>
              <a:rPr lang="en-US" sz="3200" spc="273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spc="-22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gerrymandering, </a:t>
            </a:r>
            <a:r>
              <a:rPr lang="en-US" sz="3200" b="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US" sz="3200" b="1" spc="-76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-22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democracy</a:t>
            </a:r>
            <a:r>
              <a:rPr lang="en-US" sz="3200" b="1" spc="-273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-22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continues</a:t>
            </a:r>
            <a:r>
              <a:rPr lang="en-US" sz="3200" b="1" spc="-13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3200" b="1" spc="-76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en-US" sz="3200" b="1" spc="-44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spc="-22">
                <a:solidFill>
                  <a:srgbClr val="00853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unrepresentative.</a:t>
            </a:r>
            <a:endParaRPr lang="en-US" sz="3200" b="1">
              <a:solidFill>
                <a:srgbClr val="00853D"/>
              </a:solidFill>
              <a:effectLst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3B5692-92C8-0AAA-4594-33E1B0C8DA68}"/>
              </a:ext>
            </a:extLst>
          </p:cNvPr>
          <p:cNvGrpSpPr/>
          <p:nvPr/>
        </p:nvGrpSpPr>
        <p:grpSpPr>
          <a:xfrm>
            <a:off x="481073" y="5378546"/>
            <a:ext cx="10308846" cy="2780716"/>
            <a:chOff x="525077" y="4449993"/>
            <a:chExt cx="6062854" cy="1812505"/>
          </a:xfrm>
        </p:grpSpPr>
        <p:grpSp>
          <p:nvGrpSpPr>
            <p:cNvPr id="26" name="object 49">
              <a:extLst>
                <a:ext uri="{FF2B5EF4-FFF2-40B4-BE49-F238E27FC236}">
                  <a16:creationId xmlns:a16="http://schemas.microsoft.com/office/drawing/2014/main" id="{F8DAD60D-19F3-A299-788A-3DD7A95DF4E0}"/>
                </a:ext>
              </a:extLst>
            </p:cNvPr>
            <p:cNvGrpSpPr/>
            <p:nvPr/>
          </p:nvGrpSpPr>
          <p:grpSpPr>
            <a:xfrm>
              <a:off x="525295" y="4454489"/>
              <a:ext cx="6062636" cy="1808009"/>
              <a:chOff x="525295" y="4454489"/>
              <a:chExt cx="6062636" cy="1808009"/>
            </a:xfrm>
          </p:grpSpPr>
          <p:pic>
            <p:nvPicPr>
              <p:cNvPr id="28" name="object 50">
                <a:extLst>
                  <a:ext uri="{FF2B5EF4-FFF2-40B4-BE49-F238E27FC236}">
                    <a16:creationId xmlns:a16="http://schemas.microsoft.com/office/drawing/2014/main" id="{E7E02619-49D2-A8EE-F80C-B93F2070FB7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6649" y="4460501"/>
                <a:ext cx="2011282" cy="1801997"/>
              </a:xfrm>
              <a:prstGeom prst="rect">
                <a:avLst/>
              </a:prstGeom>
            </p:spPr>
          </p:pic>
          <p:pic>
            <p:nvPicPr>
              <p:cNvPr id="29" name="object 51">
                <a:extLst>
                  <a:ext uri="{FF2B5EF4-FFF2-40B4-BE49-F238E27FC236}">
                    <a16:creationId xmlns:a16="http://schemas.microsoft.com/office/drawing/2014/main" id="{C19D53A2-ACE0-1CC6-26E4-5CF2099D2CF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65367" y="4470312"/>
                <a:ext cx="2011282" cy="1773360"/>
              </a:xfrm>
              <a:prstGeom prst="rect">
                <a:avLst/>
              </a:prstGeom>
            </p:spPr>
          </p:pic>
          <p:pic>
            <p:nvPicPr>
              <p:cNvPr id="30" name="object 52">
                <a:extLst>
                  <a:ext uri="{FF2B5EF4-FFF2-40B4-BE49-F238E27FC236}">
                    <a16:creationId xmlns:a16="http://schemas.microsoft.com/office/drawing/2014/main" id="{C314A353-770C-69A2-1EAD-827EE89002B8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5295" y="4454489"/>
                <a:ext cx="2040071" cy="1797501"/>
              </a:xfrm>
              <a:prstGeom prst="rect">
                <a:avLst/>
              </a:prstGeom>
            </p:spPr>
          </p:pic>
        </p:grpSp>
        <p:pic>
          <p:nvPicPr>
            <p:cNvPr id="27" name="Picture 2" descr="Texas&amp;#39; 2nd">
              <a:extLst>
                <a:ext uri="{FF2B5EF4-FFF2-40B4-BE49-F238E27FC236}">
                  <a16:creationId xmlns:a16="http://schemas.microsoft.com/office/drawing/2014/main" id="{C2E1AB3F-9CDD-61A2-4DEC-0CFF2B4B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944"/>
            <a:stretch/>
          </p:blipFill>
          <p:spPr bwMode="auto">
            <a:xfrm>
              <a:off x="525077" y="4449993"/>
              <a:ext cx="2077431" cy="180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E2259D0-1550-4578-9FD2-4CC630D2E7D9}"/>
              </a:ext>
            </a:extLst>
          </p:cNvPr>
          <p:cNvSpPr txBox="1"/>
          <p:nvPr/>
        </p:nvSpPr>
        <p:spPr>
          <a:xfrm>
            <a:off x="503639" y="20495032"/>
            <a:ext cx="10308847" cy="350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20" marR="11088" lvl="0" indent="0" algn="l" defTabSz="914400" eaLnBrk="1" fontAlgn="auto" latinLnBrk="0" hangingPunct="1">
              <a:lnSpc>
                <a:spcPct val="993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 used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undirected graph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representations of precincts for the Ideal Partition</a:t>
            </a:r>
            <a:r>
              <a:rPr kumimoji="0" lang="en-US" sz="3200" b="0" i="0" u="none" strike="noStrike" kern="0" cap="none" spc="101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0" i="0" u="none" strike="noStrike" kern="0" cap="none" spc="107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LRPG</a:t>
            </a:r>
            <a:r>
              <a:rPr kumimoji="0" lang="en-US" sz="3200" b="0" i="0" u="none" strike="noStrike" kern="0" cap="none" spc="101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models,</a:t>
            </a:r>
            <a:r>
              <a:rPr kumimoji="0" lang="en-US" sz="3200" b="0" i="0" u="none" strike="noStrike" kern="0" cap="none" spc="103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as</a:t>
            </a:r>
            <a:r>
              <a:rPr kumimoji="0" lang="en-US" sz="3200" b="0" i="0" u="none" strike="noStrike" kern="0" cap="none" spc="107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103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geographic</a:t>
            </a:r>
            <a:r>
              <a:rPr kumimoji="0" lang="en-US" sz="3200" b="0" i="0" u="none" strike="noStrike" kern="0" cap="none" spc="105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shape</a:t>
            </a:r>
            <a:r>
              <a:rPr kumimoji="0" lang="en-US" sz="3200" b="0" i="0" u="none" strike="noStrike" kern="0" cap="none" spc="102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lang="en-US" sz="3200" b="0" i="0" u="none" strike="noStrike" kern="0" cap="none" spc="107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102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state</a:t>
            </a:r>
            <a:r>
              <a:rPr kumimoji="0" lang="en-US" sz="3200" b="0" i="0" u="none" strike="noStrike" kern="0" cap="none" spc="101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is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irrelevant</a:t>
            </a:r>
            <a:r>
              <a:rPr kumimoji="0" lang="en-US" sz="3200" b="0" i="0" u="none" strike="noStrike" kern="0" cap="none" spc="31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lang="en-US" sz="3200" b="0" i="0" u="none" strike="noStrike" kern="0" cap="none" spc="33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their</a:t>
            </a:r>
            <a:r>
              <a:rPr kumimoji="0" lang="en-US" sz="3200" b="0" i="0" u="none" strike="noStrike" kern="0" cap="none" spc="32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performance.</a:t>
            </a:r>
            <a:r>
              <a:rPr kumimoji="0" lang="en-US" sz="3200" b="0" i="0" u="none" strike="noStrike" kern="0" cap="none" spc="30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Only the</a:t>
            </a:r>
            <a:r>
              <a:rPr kumimoji="0" lang="en-US" sz="3200" b="1" i="0" u="none" strike="noStrike" kern="0" cap="none" spc="306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-2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precinct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data</a:t>
            </a:r>
            <a:r>
              <a:rPr kumimoji="0" lang="en-US" sz="3200" b="1" i="0" u="none" strike="noStrike" kern="0" cap="none" spc="81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1" i="0" u="none" strike="noStrike" kern="0" cap="none" spc="81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1" i="0" u="none" strike="noStrike" kern="0" cap="none" spc="764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adjacency is maintained.</a:t>
            </a:r>
            <a:r>
              <a:rPr kumimoji="0" lang="en-US" sz="3200" b="1" i="0" u="none" strike="noStrike" kern="0" cap="none" spc="764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lang="en-US" sz="3200" b="0" i="0" u="none" strike="noStrike" kern="0" cap="none" spc="76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define</a:t>
            </a:r>
            <a:r>
              <a:rPr kumimoji="0" lang="en-US" sz="3200" b="0" i="0" u="none" strike="noStrike" kern="0" cap="none" spc="77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adjacency as 2</a:t>
            </a:r>
            <a:r>
              <a:rPr kumimoji="0" lang="en-US" sz="3200" b="0" i="0" u="none" strike="noStrike" kern="0" cap="none" spc="68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precincts</a:t>
            </a:r>
            <a:r>
              <a:rPr kumimoji="0" lang="en-US" sz="3200" b="0" i="0" u="none" strike="noStrike" kern="0" cap="none" spc="79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must</a:t>
            </a:r>
            <a:r>
              <a:rPr kumimoji="0" lang="en-US" sz="3200" b="0" i="0" u="none" strike="noStrike" kern="0" cap="none" spc="74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share</a:t>
            </a:r>
            <a:r>
              <a:rPr kumimoji="0" lang="en-US" sz="3200" b="0" i="0" u="none" strike="noStrike" kern="0" cap="none" spc="66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lang="en-US" sz="3200" b="0" i="0" u="none" strike="noStrike" kern="0" cap="none" spc="77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finite</a:t>
            </a:r>
            <a:r>
              <a:rPr kumimoji="0" lang="en-US" sz="3200" b="0" i="0" u="none" strike="noStrike" kern="0" cap="none" spc="72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edge</a:t>
            </a:r>
            <a:r>
              <a:rPr kumimoji="0" lang="en-US" sz="3200" b="0" i="0" u="none" strike="noStrike" kern="0" cap="none" spc="74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lang="en-US" sz="3200" b="0" i="0" u="none" strike="noStrike" kern="0" cap="none" spc="76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be</a:t>
            </a:r>
            <a:r>
              <a:rPr kumimoji="0" lang="en-US" sz="3200" b="0" i="0" u="none" strike="noStrike" kern="0" cap="none" spc="64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considered neighbors.</a:t>
            </a:r>
            <a:r>
              <a:rPr kumimoji="0" lang="en-US" sz="3200" b="0" i="0" u="none" strike="noStrike" kern="0" cap="none" spc="-19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</a:t>
            </a:r>
            <a:r>
              <a:rPr kumimoji="0" lang="en-US" sz="3200" b="0" i="0" u="none" strike="noStrike" kern="0" cap="none" spc="-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other</a:t>
            </a:r>
            <a:r>
              <a:rPr kumimoji="0" lang="en-US" sz="3200" b="0" i="0" u="none" strike="noStrike" kern="0" cap="none" spc="-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words,</a:t>
            </a:r>
            <a:r>
              <a:rPr kumimoji="0" lang="en-US" sz="3200" b="0" i="0" u="none" strike="noStrike" kern="0" cap="none" spc="-17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point</a:t>
            </a:r>
            <a:r>
              <a:rPr kumimoji="0" lang="en-US" sz="3200" b="0" i="0" u="none" strike="noStrike" kern="0" cap="none" spc="-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or</a:t>
            </a:r>
            <a:r>
              <a:rPr kumimoji="0" lang="en-US" sz="3200" b="0" i="0" u="none" strike="noStrike" kern="0" cap="none" spc="-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corner</a:t>
            </a:r>
            <a:r>
              <a:rPr kumimoji="0" lang="en-US" sz="3200" b="0" i="0" u="none" strike="noStrike" kern="0" cap="none" spc="-14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adjacency</a:t>
            </a:r>
            <a:r>
              <a:rPr kumimoji="0" lang="en-US" sz="3200" b="0" i="0" u="none" strike="noStrike" kern="0" cap="none" spc="-249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is not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'rook'</a:t>
            </a:r>
            <a:r>
              <a:rPr kumimoji="0" lang="en-US" sz="3200" b="0" i="0" u="none" strike="noStrike" kern="0" cap="none" spc="-7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adjacent.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206BA2-97B9-8ED6-6994-0E79389A3AD2}"/>
              </a:ext>
            </a:extLst>
          </p:cNvPr>
          <p:cNvSpPr txBox="1"/>
          <p:nvPr/>
        </p:nvSpPr>
        <p:spPr>
          <a:xfrm>
            <a:off x="388810" y="8130379"/>
            <a:ext cx="3671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+mn-lt"/>
              </a:rPr>
              <a:t>Texas D2 – (2013 – 2023)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CDC29-B837-E714-A164-1ED323A12228}"/>
              </a:ext>
            </a:extLst>
          </p:cNvPr>
          <p:cNvSpPr txBox="1"/>
          <p:nvPr/>
        </p:nvSpPr>
        <p:spPr>
          <a:xfrm>
            <a:off x="4126987" y="8119668"/>
            <a:ext cx="286583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+mn-lt"/>
              </a:rPr>
              <a:t>Louisiana D2 – (2013+)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70DD01-C1E6-0CFA-DD70-7068B93C184C}"/>
              </a:ext>
            </a:extLst>
          </p:cNvPr>
          <p:cNvSpPr txBox="1"/>
          <p:nvPr/>
        </p:nvSpPr>
        <p:spPr>
          <a:xfrm>
            <a:off x="7241551" y="8104171"/>
            <a:ext cx="36711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latin typeface="+mn-lt"/>
              </a:rPr>
              <a:t>Maryland D3 – (2013 – 2023)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8" name="object 55">
            <a:extLst>
              <a:ext uri="{FF2B5EF4-FFF2-40B4-BE49-F238E27FC236}">
                <a16:creationId xmlns:a16="http://schemas.microsoft.com/office/drawing/2014/main" id="{686236E0-97C4-F075-3F54-90F69932579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1568" y="13335001"/>
            <a:ext cx="10144384" cy="7156668"/>
          </a:xfrm>
          <a:prstGeom prst="rect">
            <a:avLst/>
          </a:prstGeom>
        </p:spPr>
      </p:pic>
      <p:sp>
        <p:nvSpPr>
          <p:cNvPr id="39" name="object 4">
            <a:extLst>
              <a:ext uri="{FF2B5EF4-FFF2-40B4-BE49-F238E27FC236}">
                <a16:creationId xmlns:a16="http://schemas.microsoft.com/office/drawing/2014/main" id="{20BC2B40-D960-FFEA-1D38-A8F6B7056DF5}"/>
              </a:ext>
            </a:extLst>
          </p:cNvPr>
          <p:cNvSpPr txBox="1"/>
          <p:nvPr/>
        </p:nvSpPr>
        <p:spPr>
          <a:xfrm>
            <a:off x="480119" y="24573884"/>
            <a:ext cx="10308847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2" spc="-22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endParaRPr sz="4802">
              <a:latin typeface="Calibri"/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221589-71B3-B2E9-DC33-CF121664C6D7}"/>
              </a:ext>
            </a:extLst>
          </p:cNvPr>
          <p:cNvSpPr txBox="1"/>
          <p:nvPr/>
        </p:nvSpPr>
        <p:spPr>
          <a:xfrm>
            <a:off x="503639" y="25618833"/>
            <a:ext cx="10409855" cy="210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932" marR="11088" lvl="0" indent="-515597" algn="l" defTabSz="914400" eaLnBrk="1" fontAlgn="auto" latinLnBrk="0" hangingPunct="1">
              <a:lnSpc>
                <a:spcPct val="10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43318" algn="l"/>
              </a:tabLst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Create</a:t>
            </a:r>
            <a:r>
              <a:rPr kumimoji="0" lang="en-US" sz="3200" b="1" i="0" u="none" strike="noStrike" kern="0" cap="none" spc="53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-2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representative</a:t>
            </a:r>
            <a:r>
              <a:rPr kumimoji="0" lang="en-US" sz="3200" b="1" i="0" u="none" strike="noStrike" kern="0" cap="none" spc="554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districts</a:t>
            </a:r>
            <a:r>
              <a:rPr kumimoji="0" lang="en-US" sz="3200" b="0" i="0" u="none" strike="noStrike" kern="0" cap="none" spc="6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using</a:t>
            </a:r>
            <a:r>
              <a:rPr kumimoji="0" lang="en-US" sz="3200" b="0" i="0" u="none" strike="noStrike" kern="0" cap="none" spc="55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geographical</a:t>
            </a:r>
            <a:r>
              <a:rPr kumimoji="0" lang="en-US" sz="3200" b="0" i="0" u="none" strike="noStrike" kern="0" cap="none" spc="48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data</a:t>
            </a:r>
            <a:r>
              <a:rPr kumimoji="0" lang="en-US" sz="3200" b="0" i="0" u="none" strike="noStrike" kern="0" cap="none" spc="6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0" i="0" u="none" strike="noStrike" kern="0" cap="none" spc="589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iterative </a:t>
            </a:r>
            <a:r>
              <a:rPr kumimoji="0" lang="en-US" sz="3200" b="0" i="0" u="none" strike="noStrike" kern="0" cap="none" spc="-4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mathematical</a:t>
            </a:r>
            <a:r>
              <a:rPr kumimoji="0" lang="en-US" sz="3200" b="0" i="0" u="none" strike="noStrike" kern="0" cap="none" spc="-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techniques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541932" marR="23562" lvl="0" indent="-515597" algn="l" defTabSz="914400" eaLnBrk="1" fontAlgn="auto" latinLnBrk="0" hangingPunct="1">
              <a:lnSpc>
                <a:spcPts val="406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43318" algn="l"/>
              </a:tabLst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Determine</a:t>
            </a:r>
            <a:r>
              <a:rPr kumimoji="0" lang="en-US" sz="3200" b="1" i="0" u="none" strike="noStrike" kern="0" cap="none" spc="81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whether</a:t>
            </a:r>
            <a:r>
              <a:rPr kumimoji="0" lang="en-US" sz="3200" b="1" i="0" u="none" strike="noStrike" kern="0" cap="none" spc="86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existing</a:t>
            </a:r>
            <a:r>
              <a:rPr kumimoji="0" lang="en-US" sz="3200" b="1" i="0" u="none" strike="noStrike" kern="0" cap="none" spc="764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districts</a:t>
            </a:r>
            <a:r>
              <a:rPr kumimoji="0" lang="en-US" sz="3200" b="1" i="0" u="none" strike="noStrike" kern="0" cap="none" spc="86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are</a:t>
            </a:r>
            <a:r>
              <a:rPr kumimoji="0" lang="en-US" sz="3200" b="1" i="0" u="none" strike="noStrike" kern="0" cap="none" spc="81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gerrymandered</a:t>
            </a:r>
            <a:r>
              <a:rPr kumimoji="0" lang="en-US" sz="3200" b="0" i="0" u="none" strike="noStrike" kern="0" cap="none" spc="873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based</a:t>
            </a:r>
            <a:r>
              <a:rPr kumimoji="0" lang="en-US" sz="3200" b="0" i="0" u="none" strike="noStrike" kern="0" cap="none" spc="80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on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various</a:t>
            </a:r>
            <a:r>
              <a:rPr kumimoji="0" lang="en-US" sz="3200" b="0" i="0" u="none" strike="noStrike" kern="0" cap="none" spc="-14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demographic</a:t>
            </a:r>
            <a:r>
              <a:rPr kumimoji="0" lang="en-US" sz="3200" b="0" i="0" u="none" strike="noStrike" kern="0" cap="none" spc="-229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trends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559AEB-BE51-9D6D-0330-EDA2FD3BD305}"/>
              </a:ext>
            </a:extLst>
          </p:cNvPr>
          <p:cNvSpPr txBox="1"/>
          <p:nvPr/>
        </p:nvSpPr>
        <p:spPr>
          <a:xfrm>
            <a:off x="388809" y="28243112"/>
            <a:ext cx="10535341" cy="3504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20" marR="11088" lvl="0" indent="0" algn="l" defTabSz="914400" eaLnBrk="1" fontAlgn="auto" latinLnBrk="0" hangingPunct="1">
              <a:lnSpc>
                <a:spcPct val="992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 aim to create a future in which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representatives embody the constituents of a state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 When representatives fail to accurately relay their constituents’ beliefs, the core tenet of representative democracy is shattered.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By addressing the problem of gerrymandering mathematically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, rather than by a </a:t>
            </a:r>
            <a:r>
              <a:rPr lang="en-US" sz="3200">
                <a:latin typeface="Calibri"/>
                <a:cs typeface="Calibri"/>
              </a:rPr>
              <a:t>subjective method, we can potentially create a system that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return</a:t>
            </a:r>
            <a:r>
              <a:rPr lang="en-US" sz="3200">
                <a:latin typeface="Calibri"/>
                <a:cs typeface="Calibri"/>
              </a:rPr>
              <a:t>s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power to citizens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rather than state legislatures.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F9F32B03-B8EE-790C-7C7E-CBC9411993E5}"/>
              </a:ext>
            </a:extLst>
          </p:cNvPr>
          <p:cNvSpPr txBox="1"/>
          <p:nvPr/>
        </p:nvSpPr>
        <p:spPr>
          <a:xfrm>
            <a:off x="11476498" y="3017898"/>
            <a:ext cx="10295832" cy="799605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2" spc="-22">
                <a:solidFill>
                  <a:srgbClr val="FFFFFF"/>
                </a:solidFill>
                <a:latin typeface="Calibri"/>
                <a:cs typeface="Calibri"/>
              </a:rPr>
              <a:t>STATE OF CHOICE</a:t>
            </a:r>
            <a:endParaRPr sz="4802">
              <a:latin typeface="Calibri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68F995-3CE7-01C1-A99D-2585D3336552}"/>
              </a:ext>
            </a:extLst>
          </p:cNvPr>
          <p:cNvGrpSpPr/>
          <p:nvPr/>
        </p:nvGrpSpPr>
        <p:grpSpPr>
          <a:xfrm>
            <a:off x="11466024" y="8860006"/>
            <a:ext cx="21824315" cy="2515630"/>
            <a:chOff x="11460904" y="5148038"/>
            <a:chExt cx="2465731" cy="2515630"/>
          </a:xfrm>
        </p:grpSpPr>
        <p:sp>
          <p:nvSpPr>
            <p:cNvPr id="56" name="object 4">
              <a:extLst>
                <a:ext uri="{FF2B5EF4-FFF2-40B4-BE49-F238E27FC236}">
                  <a16:creationId xmlns:a16="http://schemas.microsoft.com/office/drawing/2014/main" id="{A064BFD9-A38D-5E41-5FE7-74F985DE82C3}"/>
                </a:ext>
              </a:extLst>
            </p:cNvPr>
            <p:cNvSpPr txBox="1"/>
            <p:nvPr/>
          </p:nvSpPr>
          <p:spPr>
            <a:xfrm>
              <a:off x="11460904" y="5148038"/>
              <a:ext cx="2410541" cy="790769"/>
            </a:xfrm>
            <a:prstGeom prst="rect">
              <a:avLst/>
            </a:prstGeom>
            <a:solidFill>
              <a:srgbClr val="00853D"/>
            </a:solidFill>
            <a:ln w="5817">
              <a:solidFill>
                <a:srgbClr val="2E528F"/>
              </a:solidFill>
            </a:ln>
          </p:spPr>
          <p:txBody>
            <a:bodyPr vert="horz" wrap="square" lIns="0" tIns="51283" rIns="0" bIns="0" rtlCol="0">
              <a:spAutoFit/>
            </a:bodyPr>
            <a:lstStyle/>
            <a:p>
              <a:pPr algn="ctr">
                <a:spcBef>
                  <a:spcPts val="404"/>
                </a:spcBef>
              </a:pPr>
              <a:r>
                <a:rPr lang="en-US" sz="4802" spc="-22">
                  <a:solidFill>
                    <a:srgbClr val="FFFFFF"/>
                  </a:solidFill>
                  <a:latin typeface="Calibri"/>
                  <a:cs typeface="Calibri"/>
                </a:rPr>
                <a:t>GENERATIONAL METHODS</a:t>
              </a:r>
              <a:endParaRPr sz="4802">
                <a:latin typeface="Calibri"/>
                <a:cs typeface="Calibri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A93DF1-0FD9-45D4-EC82-A5B0B63DC8BC}"/>
                </a:ext>
              </a:extLst>
            </p:cNvPr>
            <p:cNvSpPr txBox="1"/>
            <p:nvPr/>
          </p:nvSpPr>
          <p:spPr>
            <a:xfrm>
              <a:off x="11465895" y="6094008"/>
              <a:ext cx="2460740" cy="156966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We</a:t>
              </a:r>
              <a:r>
                <a:rPr kumimoji="0" lang="en-US" sz="3200" b="0" i="0" u="none" strike="noStrike" kern="0" cap="none" spc="-33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propose</a:t>
              </a:r>
              <a:r>
                <a:rPr kumimoji="0" lang="en-US" sz="3200" b="0" i="0" u="none" strike="noStrike" kern="0" cap="none" spc="-249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three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distinct</a:t>
              </a:r>
              <a:r>
                <a:rPr kumimoji="0" lang="en-US" sz="3200" b="0" i="0" u="none" strike="noStrike" kern="0" cap="none" spc="-65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algorithms</a:t>
              </a:r>
              <a:r>
                <a:rPr kumimoji="0" lang="en-US" sz="3200" b="0" i="0" u="none" strike="noStrike" kern="0" cap="none" spc="-12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to</a:t>
              </a:r>
              <a:r>
                <a:rPr kumimoji="0" lang="en-US" sz="3200" b="0" i="0" u="none" strike="noStrike" kern="0" cap="none" spc="-44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create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non-</a:t>
              </a:r>
              <a:r>
                <a:rPr kumimoji="0" lang="en-US" sz="3200" b="0" i="0" u="none" strike="noStrike" kern="0" cap="none" spc="-44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gerrymandered</a:t>
              </a:r>
              <a:r>
                <a:rPr kumimoji="0" lang="en-US" sz="3200" b="0" i="0" u="none" strike="noStrike" kern="0" cap="none" spc="-196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voting</a:t>
              </a:r>
              <a:r>
                <a:rPr kumimoji="0" lang="en-US" sz="3200" b="0" i="0" u="none" strike="noStrike" kern="0" cap="none" spc="-87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 </a:t>
              </a:r>
              <a:r>
                <a:rPr kumimoji="0" lang="en-US" sz="3200" b="0" i="0" u="none" strike="noStrike" kern="0" cap="none" spc="-22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cs typeface="Calibri"/>
                </a:rPr>
                <a:t>maps.</a:t>
              </a:r>
              <a:endParaRPr lang="en-US" sz="3200"/>
            </a:p>
          </p:txBody>
        </p:sp>
      </p:grpSp>
      <p:sp>
        <p:nvSpPr>
          <p:cNvPr id="58" name="object 4">
            <a:extLst>
              <a:ext uri="{FF2B5EF4-FFF2-40B4-BE49-F238E27FC236}">
                <a16:creationId xmlns:a16="http://schemas.microsoft.com/office/drawing/2014/main" id="{043777A0-547F-09CB-03BE-6ABEE8146618}"/>
              </a:ext>
            </a:extLst>
          </p:cNvPr>
          <p:cNvSpPr txBox="1"/>
          <p:nvPr/>
        </p:nvSpPr>
        <p:spPr>
          <a:xfrm>
            <a:off x="11476498" y="10524535"/>
            <a:ext cx="10295832" cy="799605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2" spc="-22">
                <a:solidFill>
                  <a:srgbClr val="FFFFFF"/>
                </a:solidFill>
                <a:latin typeface="Calibri"/>
                <a:cs typeface="Calibri"/>
              </a:rPr>
              <a:t>IDEAL PARTITION</a:t>
            </a:r>
            <a:endParaRPr sz="4802">
              <a:latin typeface="Calibri"/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EE6455-3C6C-B494-111B-0138D6715C4A}"/>
              </a:ext>
            </a:extLst>
          </p:cNvPr>
          <p:cNvSpPr txBox="1"/>
          <p:nvPr/>
        </p:nvSpPr>
        <p:spPr>
          <a:xfrm>
            <a:off x="11476498" y="11556346"/>
            <a:ext cx="10355792" cy="8142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932" marR="11088" lvl="0" indent="-515597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>
                <a:tab pos="543318" algn="l"/>
              </a:tabLst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lang="en-US" sz="3200" b="0" i="0" u="none" strike="noStrike" kern="0" cap="none" spc="68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pick</a:t>
            </a:r>
            <a:r>
              <a:rPr kumimoji="0" lang="en-US" sz="3200" b="0" i="0" u="none" strike="noStrike" kern="0" cap="none" spc="67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2</a:t>
            </a:r>
            <a:r>
              <a:rPr kumimoji="0" lang="en-US" sz="3200" b="0" i="0" u="none" strike="noStrike" kern="0" cap="none" spc="66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random</a:t>
            </a:r>
            <a:r>
              <a:rPr kumimoji="0" lang="en-US" sz="3200" b="0" i="0" u="none" strike="noStrike" kern="0" cap="none" spc="67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precincts</a:t>
            </a:r>
            <a:r>
              <a:rPr kumimoji="0" lang="en-US" sz="3200" b="0" i="0" u="none" strike="noStrike" kern="0" cap="none" spc="6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separated</a:t>
            </a:r>
            <a:r>
              <a:rPr kumimoji="0" lang="en-US" sz="3200" b="0" i="0" u="none" strike="noStrike" kern="0" cap="none" spc="68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by</a:t>
            </a:r>
            <a:r>
              <a:rPr kumimoji="0" lang="en-US" sz="3200" b="0" i="0" u="none" strike="noStrike" kern="0" cap="none" spc="6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at</a:t>
            </a:r>
            <a:r>
              <a:rPr kumimoji="0" lang="en-US" sz="3200" b="0" i="0" u="none" strike="noStrike" kern="0" cap="none" spc="6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least</a:t>
            </a:r>
            <a:r>
              <a:rPr kumimoji="0" lang="en-US" sz="3200" b="0" i="0" u="none" strike="noStrike" kern="0" cap="none" spc="6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lang="en-US" sz="3200" b="0" i="0" u="none" strike="noStrike" kern="0" cap="none" spc="6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given</a:t>
            </a:r>
            <a:r>
              <a:rPr kumimoji="0" lang="en-US" sz="3200" b="0" i="0" u="none" strike="noStrike" kern="0" cap="none" spc="6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parameter</a:t>
            </a:r>
            <a:r>
              <a:rPr kumimoji="0" lang="en-US" sz="3200" b="0" i="0" u="none" strike="noStrike" kern="0" cap="none" spc="68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</a:t>
            </a:r>
            <a:r>
              <a:rPr kumimoji="0" lang="en-US" sz="3200" b="0" i="1" u="none" strike="noStrike" kern="0" cap="none" spc="633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edges</a:t>
            </a:r>
            <a:r>
              <a:rPr kumimoji="0" lang="en-US" sz="3200" b="0" i="0" u="none" strike="noStrike" kern="0" cap="none" spc="709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4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when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traversing</a:t>
            </a:r>
            <a:r>
              <a:rPr kumimoji="0" lang="en-US" sz="3200" b="0" i="0" u="none" strike="noStrike" kern="0" cap="none" spc="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shortest</a:t>
            </a:r>
            <a:r>
              <a:rPr kumimoji="0" lang="en-US" sz="3200" b="0" i="0" u="none" strike="noStrike" kern="0" cap="none" spc="4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path</a:t>
            </a:r>
            <a:r>
              <a:rPr kumimoji="0" lang="en-US" sz="3200" b="0" i="0" u="none" strike="noStrike" kern="0" cap="none" spc="76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between</a:t>
            </a:r>
            <a:r>
              <a:rPr kumimoji="0" lang="en-US" sz="3200" b="0" i="0" u="none" strike="noStrike" kern="0" cap="none" spc="87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those</a:t>
            </a:r>
            <a:r>
              <a:rPr kumimoji="0" lang="en-US" sz="3200" b="0" i="0" u="none" strike="noStrike" kern="0" cap="none" spc="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districts,</a:t>
            </a:r>
            <a:r>
              <a:rPr kumimoji="0" lang="en-US" sz="3200" b="0" i="0" u="none" strike="noStrike" kern="0" cap="none" spc="6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0" i="0" u="none" strike="noStrike" kern="0" cap="none" spc="6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then</a:t>
            </a:r>
            <a:r>
              <a:rPr kumimoji="0" lang="en-US" sz="3200" b="0" i="0" u="none" strike="noStrike" kern="0" cap="none" spc="-6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we</a:t>
            </a:r>
            <a:r>
              <a:rPr kumimoji="0" lang="en-US" sz="3200" b="1" i="0" u="none" strike="noStrike" kern="0" cap="none" spc="87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assign</a:t>
            </a:r>
            <a:r>
              <a:rPr kumimoji="0" lang="en-US" sz="3200" b="1" i="0" u="none" strike="noStrike" kern="0" cap="none" spc="87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every</a:t>
            </a:r>
            <a:r>
              <a:rPr kumimoji="0" lang="en-US" sz="3200" b="1" i="0" u="none" strike="noStrike" kern="0" cap="none" spc="6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precinct</a:t>
            </a:r>
            <a:r>
              <a:rPr kumimoji="0" lang="en-US" sz="3200" b="1" i="0" u="none" strike="noStrike" kern="0" cap="none" spc="6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-5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in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1" i="0" u="none" strike="noStrike" kern="0" cap="none" spc="611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map</a:t>
            </a:r>
            <a:r>
              <a:rPr kumimoji="0" lang="en-US" sz="3200" b="1" i="0" u="none" strike="noStrike" kern="0" cap="none" spc="611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lang="en-US" sz="3200" b="1" i="0" u="none" strike="noStrike" kern="0" cap="none" spc="58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lang="en-US" sz="3200" b="1" i="0" u="none" strike="noStrike" kern="0" cap="none" spc="58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batch</a:t>
            </a:r>
            <a:r>
              <a:rPr kumimoji="0" lang="en-US" sz="3200" b="1" i="0" u="none" strike="noStrike" kern="0" cap="none" spc="611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depending</a:t>
            </a:r>
            <a:r>
              <a:rPr kumimoji="0" lang="en-US" sz="3200" b="0" i="0" u="none" strike="noStrike" kern="0" cap="none" spc="6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on</a:t>
            </a:r>
            <a:r>
              <a:rPr kumimoji="0" lang="en-US" sz="3200" b="0" i="0" u="none" strike="noStrike" kern="0" cap="none" spc="53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which</a:t>
            </a:r>
            <a:r>
              <a:rPr kumimoji="0" lang="en-US" sz="3200" b="0" i="0" u="none" strike="noStrike" kern="0" cap="none" spc="6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of</a:t>
            </a:r>
            <a:r>
              <a:rPr kumimoji="0" lang="en-US" sz="3200" b="0" i="0" u="none" strike="noStrike" kern="0" cap="none" spc="6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6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two</a:t>
            </a:r>
            <a:r>
              <a:rPr kumimoji="0" lang="en-US" sz="3200" b="0" i="0" u="none" strike="noStrike" kern="0" cap="none" spc="611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random</a:t>
            </a:r>
            <a:r>
              <a:rPr kumimoji="0" lang="en-US" sz="3200" b="0" i="0" u="none" strike="noStrike" kern="0" cap="none" spc="60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precincts</a:t>
            </a:r>
            <a:r>
              <a:rPr kumimoji="0" lang="en-US" sz="3200" b="0" i="0" u="none" strike="noStrike" kern="0" cap="none" spc="6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it</a:t>
            </a:r>
            <a:r>
              <a:rPr kumimoji="0" lang="en-US" sz="3200" b="0" i="0" u="none" strike="noStrike" kern="0" cap="none" spc="568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is</a:t>
            </a:r>
            <a:r>
              <a:rPr kumimoji="0" lang="en-US" sz="3200" b="0" i="0" u="none" strike="noStrike" kern="0" cap="none" spc="644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closer</a:t>
            </a:r>
            <a:r>
              <a:rPr kumimoji="0" lang="en-US" sz="3200" b="0" i="0" u="none" strike="noStrike" kern="0" cap="none" spc="6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(leaving</a:t>
            </a:r>
            <a:r>
              <a:rPr kumimoji="0" lang="en-US" sz="3200" b="0" i="0" u="none" strike="noStrike" kern="0" cap="none" spc="65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equidistant</a:t>
            </a:r>
            <a:r>
              <a:rPr kumimoji="0" lang="en-US" sz="3200" b="0" i="0" u="none" strike="noStrike" kern="0" cap="none" spc="-12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precincts</a:t>
            </a:r>
            <a:r>
              <a:rPr kumimoji="0" lang="en-US" sz="3200" b="0" i="0" u="none" strike="noStrike" kern="0" cap="none" spc="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unassigned).</a:t>
            </a:r>
          </a:p>
          <a:p>
            <a:pPr marL="541932" marR="11088" lvl="0" indent="-515597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>
                <a:tab pos="543318" algn="l"/>
              </a:tabLst>
              <a:defRPr/>
            </a:pP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If the population within the smaller of the two batches can form a district when some unassigned areas is added, </a:t>
            </a:r>
            <a:r>
              <a:rPr kumimoji="0" lang="en-US" sz="3200" b="1" i="0" u="none" strike="noStrike" kern="0" cap="none" spc="-2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we gradually add adjacent areas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from the unassigned batch until we reach our optimal population.</a:t>
            </a:r>
          </a:p>
          <a:p>
            <a:pPr marL="541932" marR="11088" lvl="0" indent="-515597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>
                <a:tab pos="543318" algn="l"/>
              </a:tabLst>
              <a:defRPr/>
            </a:pP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After n-1 iterations of steps I through II, we will have n-1 districts, and all remaining area forms one last district</a:t>
            </a:r>
            <a:endParaRPr lang="en-US" sz="3200" spc="-22">
              <a:latin typeface="Calibri"/>
              <a:cs typeface="Calibri"/>
            </a:endParaRPr>
          </a:p>
          <a:p>
            <a:pPr marL="541932" marR="11088" lvl="0" indent="-515597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>
                <a:tab pos="543318" algn="l"/>
              </a:tabLst>
              <a:defRPr/>
            </a:pPr>
            <a:r>
              <a:rPr kumimoji="0" lang="en-US" sz="3200" b="1" i="0" u="none" strike="noStrike" kern="0" cap="none" spc="-2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This </a:t>
            </a:r>
            <a:r>
              <a:rPr lang="en-US" sz="3200" b="1" spc="-22">
                <a:solidFill>
                  <a:srgbClr val="00853D"/>
                </a:solidFill>
                <a:latin typeface="Calibri"/>
                <a:cs typeface="Calibri"/>
              </a:rPr>
              <a:t>a</a:t>
            </a:r>
            <a:r>
              <a:rPr kumimoji="0" lang="en-US" sz="3200" b="1" i="0" u="none" strike="noStrike" kern="0" cap="none" spc="-22" normalizeH="0" baseline="0" noProof="0" err="1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lgorith</a:t>
            </a:r>
            <a:r>
              <a:rPr lang="en-US" sz="3200" b="1" spc="-22">
                <a:solidFill>
                  <a:srgbClr val="00853D"/>
                </a:solidFill>
                <a:latin typeface="Calibri"/>
                <a:cs typeface="Calibri"/>
              </a:rPr>
              <a:t>m can be iterated, first breaking the state into sub-states, and then into final districts</a:t>
            </a:r>
            <a:r>
              <a:rPr lang="en-US" sz="3200" spc="-22">
                <a:latin typeface="Calibri"/>
                <a:cs typeface="Calibri"/>
              </a:rPr>
              <a:t>.</a:t>
            </a:r>
          </a:p>
          <a:p>
            <a:pPr marL="541932" marR="11088" lvl="0" indent="-515597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>
                <a:tab pos="543318" algn="l"/>
              </a:tabLst>
              <a:defRPr/>
            </a:pPr>
            <a:endParaRPr kumimoji="0" lang="en-US" sz="3200" b="1" i="0" u="none" strike="noStrike" kern="0" cap="none" spc="-22" normalizeH="0" baseline="0" noProof="0">
              <a:ln>
                <a:noFill/>
              </a:ln>
              <a:solidFill>
                <a:srgbClr val="00853D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26335" marR="11088" lvl="0" algn="l" defTabSz="91440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43318" algn="l"/>
              </a:tabLst>
              <a:defRPr/>
            </a:pPr>
            <a:endParaRPr lang="en-US" sz="3200" spc="-22">
              <a:latin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BA5D3-32B2-9918-40CB-3E70D063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210" y="4066366"/>
            <a:ext cx="4598445" cy="46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251141B-4044-6AB4-978E-EF293D740B95}"/>
              </a:ext>
            </a:extLst>
          </p:cNvPr>
          <p:cNvSpPr txBox="1"/>
          <p:nvPr/>
        </p:nvSpPr>
        <p:spPr>
          <a:xfrm>
            <a:off x="16622536" y="3868342"/>
            <a:ext cx="5118559" cy="6139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latin typeface="+mj-lt"/>
              </a:rPr>
              <a:t>We chose to use Georgia to compare our algorithms, for the following reasons.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>
                <a:solidFill>
                  <a:srgbClr val="00853D"/>
                </a:solidFill>
                <a:latin typeface="+mj-lt"/>
              </a:rPr>
              <a:t>Georgia has a large racial diversity</a:t>
            </a:r>
            <a:endParaRPr lang="en-US" sz="3200" b="1">
              <a:solidFill>
                <a:srgbClr val="00853D"/>
              </a:solidFill>
              <a:latin typeface="+mj-lt"/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+mj-lt"/>
              </a:rPr>
              <a:t>Georgia is contiguous.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>
                <a:solidFill>
                  <a:srgbClr val="00853D"/>
                </a:solidFill>
                <a:latin typeface="+mj-lt"/>
              </a:rPr>
              <a:t>Georgia has existing gerrymandering</a:t>
            </a:r>
            <a:r>
              <a:rPr lang="en-US" sz="3200">
                <a:latin typeface="+mj-lt"/>
              </a:rPr>
              <a:t>.</a:t>
            </a:r>
          </a:p>
          <a:p>
            <a:pPr marL="514350" indent="-514350">
              <a:buAutoNum type="arabicPeriod"/>
            </a:pPr>
            <a:r>
              <a:rPr lang="en-US" sz="3200">
                <a:latin typeface="+mj-lt"/>
                <a:ea typeface="+mj-lt"/>
                <a:cs typeface="+mj-lt"/>
              </a:rPr>
              <a:t>Georgia is a highly competitive political state.</a:t>
            </a:r>
            <a:br>
              <a:rPr lang="en-US" sz="3200">
                <a:latin typeface="+mj-lt"/>
              </a:rPr>
            </a:br>
            <a:br>
              <a:rPr lang="en-US" sz="3200">
                <a:latin typeface="+mj-lt"/>
              </a:rPr>
            </a:br>
            <a:endParaRPr lang="en-US" sz="3200">
              <a:latin typeface="+mj-lt"/>
            </a:endParaRPr>
          </a:p>
        </p:txBody>
      </p:sp>
      <p:sp>
        <p:nvSpPr>
          <p:cNvPr id="1048" name="object 4">
            <a:extLst>
              <a:ext uri="{FF2B5EF4-FFF2-40B4-BE49-F238E27FC236}">
                <a16:creationId xmlns:a16="http://schemas.microsoft.com/office/drawing/2014/main" id="{808E9892-FC14-2661-0565-0920932DD4C1}"/>
              </a:ext>
            </a:extLst>
          </p:cNvPr>
          <p:cNvSpPr txBox="1"/>
          <p:nvPr/>
        </p:nvSpPr>
        <p:spPr>
          <a:xfrm>
            <a:off x="33231010" y="11578315"/>
            <a:ext cx="10189260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2" spc="-22">
                <a:solidFill>
                  <a:srgbClr val="FFFFFF"/>
                </a:solidFill>
                <a:latin typeface="Calibri"/>
                <a:cs typeface="Calibri"/>
              </a:rPr>
              <a:t>FUTURE WORK</a:t>
            </a:r>
            <a:endParaRPr sz="4802">
              <a:latin typeface="Calibri"/>
              <a:cs typeface="Calibri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BE519CD-F769-40F6-CD85-D90BCDB349DF}"/>
              </a:ext>
            </a:extLst>
          </p:cNvPr>
          <p:cNvGrpSpPr/>
          <p:nvPr/>
        </p:nvGrpSpPr>
        <p:grpSpPr>
          <a:xfrm>
            <a:off x="33231010" y="21445601"/>
            <a:ext cx="10409855" cy="11110611"/>
            <a:chOff x="33246164" y="20516036"/>
            <a:chExt cx="10409855" cy="11110611"/>
          </a:xfrm>
        </p:grpSpPr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D76869A3-01D3-E39E-8140-423A951DF124}"/>
                </a:ext>
              </a:extLst>
            </p:cNvPr>
            <p:cNvSpPr txBox="1"/>
            <p:nvPr/>
          </p:nvSpPr>
          <p:spPr>
            <a:xfrm>
              <a:off x="33246164" y="21839352"/>
              <a:ext cx="10409855" cy="978729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Gupta, S., Jain, P., </a:t>
              </a:r>
              <a:r>
                <a:rPr lang="en-US" sz="3000" b="0" i="0" err="1">
                  <a:solidFill>
                    <a:schemeClr val="tx1"/>
                  </a:solidFill>
                  <a:effectLst/>
                  <a:latin typeface="+mj-lt"/>
                </a:rPr>
                <a:t>Panolan</a:t>
              </a: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, F., Roy, S., &amp; Saurabh, S. (2021). Gerrymandering on graphs: Computational complexity and parameterized algorithms. In International Symposium on Algorithmic Game Theory, 140-155. Springer, Cham.</a:t>
              </a:r>
              <a:endParaRPr lang="en-US">
                <a:solidFill>
                  <a:schemeClr val="tx1"/>
                </a:solidFill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MGGG Redistricting Lab. (n.d.). </a:t>
              </a:r>
              <a:r>
                <a:rPr lang="en-US" sz="3000" b="0" i="0" err="1">
                  <a:solidFill>
                    <a:schemeClr val="tx1"/>
                  </a:solidFill>
                  <a:effectLst/>
                  <a:latin typeface="+mj-lt"/>
                </a:rPr>
                <a:t>Districtr</a:t>
              </a: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 [Website]. Retrieved from </a:t>
              </a:r>
              <a:r>
                <a:rPr lang="en-US" sz="3000" b="0" i="0" u="sng">
                  <a:solidFill>
                    <a:schemeClr val="tx1"/>
                  </a:solidFill>
                  <a:effectLst/>
                  <a:latin typeface="+mj-lt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https://districtr.org/</a:t>
              </a:r>
              <a:endParaRPr lang="en-US" sz="3000" b="0" i="0">
                <a:solidFill>
                  <a:schemeClr val="tx1"/>
                </a:solidFill>
                <a:effectLst/>
                <a:latin typeface="+mj-lt"/>
                <a:ea typeface="Calibri"/>
                <a:cs typeface="Calibri"/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Redistricting Data Hub. (2021, December 1). Election Results and Precinct Boundaries [Website]. Retrieved from </a:t>
              </a:r>
              <a:r>
                <a:rPr lang="en-US" sz="3000" b="0" i="0" u="sng">
                  <a:solidFill>
                    <a:schemeClr val="tx1"/>
                  </a:solidFill>
                  <a:effectLst/>
                  <a:latin typeface="+mj-lt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https://redistrictingdatahub.org/data/about-our-data/election-results-and-precinct-boundaries/</a:t>
              </a:r>
              <a:endParaRPr lang="en-US" sz="3000" u="sng">
                <a:solidFill>
                  <a:schemeClr val="tx1"/>
                </a:solidFill>
                <a:latin typeface="+mj-lt"/>
                <a:ea typeface="Calibri"/>
                <a:cs typeface="Calibri"/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US Census Bureau. (2022, September 27). US Zip Codes Database [Website]. Retrieved from </a:t>
              </a:r>
              <a:r>
                <a:rPr lang="en-US" sz="3000" b="0" i="0" u="sng">
                  <a:solidFill>
                    <a:schemeClr val="tx1"/>
                  </a:solidFill>
                  <a:effectLst/>
                  <a:latin typeface="+mj-lt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https://simplemaps.com/data/us-zips</a:t>
              </a:r>
              <a:endParaRPr lang="en-US" sz="3000" b="0" i="0">
                <a:solidFill>
                  <a:schemeClr val="tx1"/>
                </a:solidFill>
                <a:effectLst/>
                <a:latin typeface="+mj-lt"/>
                <a:ea typeface="Calibri"/>
                <a:cs typeface="Calibri"/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Civil Rights in America: Racial Voting Rights [Website]. (2009). U.S. National Park Service, U.S. Department of the Interior. Retrieved 23 January 2023.</a:t>
              </a:r>
              <a:endParaRPr lang="en-US" sz="3000" b="0" i="0">
                <a:solidFill>
                  <a:schemeClr val="tx1"/>
                </a:solidFill>
                <a:effectLst/>
                <a:latin typeface="+mj-lt"/>
                <a:ea typeface="Calibri"/>
                <a:cs typeface="Calibri"/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 err="1">
                  <a:solidFill>
                    <a:schemeClr val="tx1"/>
                  </a:solidFill>
                  <a:effectLst/>
                  <a:latin typeface="+mj-lt"/>
                </a:rPr>
                <a:t>Polsby</a:t>
              </a: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, D. D., &amp; Popper, R. D. (1991). The Third Criterion: Compactness as a procedural safeguard against partisan gerrymandering. Yale Law &amp; Policy Review, 9(2), 301-353.</a:t>
              </a:r>
              <a:endParaRPr lang="en-US" sz="3000" b="0" i="0">
                <a:solidFill>
                  <a:schemeClr val="tx1"/>
                </a:solidFill>
                <a:effectLst/>
                <a:latin typeface="+mj-lt"/>
                <a:ea typeface="Calibri"/>
                <a:cs typeface="Calibri"/>
              </a:endParaRPr>
            </a:p>
            <a:p>
              <a:pPr marL="514350" indent="-514350" algn="l">
                <a:buAutoNum type="arabicPeriod"/>
              </a:pPr>
              <a:r>
                <a:rPr lang="en-US" sz="3000" b="0" i="0">
                  <a:solidFill>
                    <a:schemeClr val="tx1"/>
                  </a:solidFill>
                  <a:effectLst/>
                  <a:latin typeface="+mj-lt"/>
                </a:rPr>
                <a:t>Ansolabehere, S., &amp; Palmer, M. (n.d.). A Two Hundred-Year Statistical History of the Gerrymander, pp. 6-7.</a:t>
              </a:r>
              <a:endParaRPr lang="en-US" sz="3000" b="0" i="0">
                <a:solidFill>
                  <a:schemeClr val="tx1"/>
                </a:solidFill>
                <a:effectLst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1049" name="object 4">
              <a:extLst>
                <a:ext uri="{FF2B5EF4-FFF2-40B4-BE49-F238E27FC236}">
                  <a16:creationId xmlns:a16="http://schemas.microsoft.com/office/drawing/2014/main" id="{7C409CAF-6904-2B8B-FFB5-D912A958EF74}"/>
                </a:ext>
              </a:extLst>
            </p:cNvPr>
            <p:cNvSpPr txBox="1"/>
            <p:nvPr/>
          </p:nvSpPr>
          <p:spPr>
            <a:xfrm>
              <a:off x="33246164" y="20516036"/>
              <a:ext cx="10189260" cy="790769"/>
            </a:xfrm>
            <a:prstGeom prst="rect">
              <a:avLst/>
            </a:prstGeom>
            <a:solidFill>
              <a:srgbClr val="00853D"/>
            </a:solidFill>
            <a:ln w="5817">
              <a:solidFill>
                <a:srgbClr val="2E528F"/>
              </a:solidFill>
            </a:ln>
          </p:spPr>
          <p:txBody>
            <a:bodyPr vert="horz" wrap="square" lIns="0" tIns="51283" rIns="0" bIns="0" rtlCol="0" anchor="t">
              <a:spAutoFit/>
            </a:bodyPr>
            <a:lstStyle/>
            <a:p>
              <a:pPr algn="ctr">
                <a:spcBef>
                  <a:spcPts val="404"/>
                </a:spcBef>
              </a:pPr>
              <a:r>
                <a:rPr lang="en-US" sz="4800" spc="-22">
                  <a:solidFill>
                    <a:srgbClr val="FFFFFF"/>
                  </a:solidFill>
                  <a:latin typeface="Calibri"/>
                  <a:cs typeface="Calibri"/>
                </a:rPr>
                <a:t>REFERENCES</a:t>
              </a:r>
              <a:endParaRPr sz="4802">
                <a:latin typeface="Calibri"/>
                <a:cs typeface="Calibri"/>
              </a:endParaRPr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44E8399C-6A93-83FB-6D05-2588B68B2693}"/>
              </a:ext>
            </a:extLst>
          </p:cNvPr>
          <p:cNvSpPr txBox="1"/>
          <p:nvPr/>
        </p:nvSpPr>
        <p:spPr>
          <a:xfrm>
            <a:off x="33231109" y="12554488"/>
            <a:ext cx="10834118" cy="55574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7305" marR="10795" algn="l">
              <a:lnSpc>
                <a:spcPct val="99100"/>
              </a:lnSpc>
              <a:spcBef>
                <a:spcPts val="240"/>
              </a:spcBef>
              <a:defRPr/>
            </a:pPr>
            <a:r>
              <a:rPr lang="en-US" sz="3200">
                <a:latin typeface="Calibri"/>
                <a:cs typeface="Calibri"/>
              </a:rPr>
              <a:t>Our future work for this project:</a:t>
            </a:r>
          </a:p>
          <a:p>
            <a:pPr marL="484505" marR="10795" indent="-457200" algn="l">
              <a:lnSpc>
                <a:spcPct val="99100"/>
              </a:lnSpc>
              <a:spcBef>
                <a:spcPts val="240"/>
              </a:spcBef>
              <a:buFont typeface="Arial"/>
              <a:buChar char="•"/>
              <a:defRPr/>
            </a:pPr>
            <a:r>
              <a:rPr lang="en-US" sz="3200" b="1">
                <a:solidFill>
                  <a:srgbClr val="00853D"/>
                </a:solidFill>
                <a:latin typeface="Calibri"/>
                <a:cs typeface="Calibri"/>
              </a:rPr>
              <a:t>Applying</a:t>
            </a:r>
            <a:r>
              <a:rPr kumimoji="0" lang="en-US" sz="3200" b="1" i="0" u="none" strike="noStrike" kern="0" cap="none" spc="76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algorithms</a:t>
            </a:r>
            <a:r>
              <a:rPr kumimoji="0" lang="en-US" sz="3200" b="1" i="0" u="none" strike="noStrike" kern="0" cap="none" spc="10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lang="en-US" sz="3200" b="1" i="0" u="none" strike="noStrike" kern="0" cap="none" spc="87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-5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all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US</a:t>
            </a:r>
            <a:r>
              <a:rPr kumimoji="0" lang="en-US" sz="3200" b="1" i="0" u="none" strike="noStrike" kern="0" cap="none" spc="249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states</a:t>
            </a:r>
            <a:r>
              <a:rPr kumimoji="0" lang="en-US" sz="3200" b="1" i="0" u="none" strike="noStrike" kern="0" cap="none" spc="26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0" i="0" u="none" strike="noStrike" kern="0" cap="none" spc="316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determining</a:t>
            </a:r>
            <a:r>
              <a:rPr kumimoji="0" lang="en-US" sz="3200" b="0" i="0" u="none" strike="noStrike" kern="0" cap="none" spc="306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if</a:t>
            </a:r>
            <a:r>
              <a:rPr kumimoji="0" lang="en-US" sz="3200" b="0" i="0" u="none" strike="noStrike" kern="0" cap="none" spc="316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results</a:t>
            </a:r>
            <a:r>
              <a:rPr kumimoji="0" lang="en-US" sz="3200" b="0" i="0" u="none" strike="noStrike" kern="0" cap="none" spc="24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hold</a:t>
            </a:r>
            <a:r>
              <a:rPr kumimoji="0" lang="en-US" sz="3200" b="0" i="0" u="none" strike="noStrike" kern="0" cap="none" spc="338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true</a:t>
            </a:r>
            <a:r>
              <a:rPr kumimoji="0" lang="en-US" sz="3200" b="0" i="0" u="none" strike="noStrike" kern="0" cap="none" spc="207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for</a:t>
            </a:r>
            <a:r>
              <a:rPr kumimoji="0" lang="en-US" sz="3200" b="0" i="0" u="none" strike="noStrike" kern="0" cap="none" spc="327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273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rest</a:t>
            </a:r>
            <a:r>
              <a:rPr kumimoji="0" lang="en-US" sz="3200" b="0" i="0" u="none" strike="noStrike" kern="0" cap="none" spc="218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of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0" i="0" u="none" strike="noStrike" kern="0" cap="none" spc="29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United</a:t>
            </a:r>
            <a:r>
              <a:rPr kumimoji="0" lang="en-US" sz="3200" b="0" i="0" u="none" strike="noStrike" kern="0" cap="none" spc="36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States</a:t>
            </a:r>
            <a:endParaRPr lang="en-US" sz="3450" spc="-22">
              <a:latin typeface="Calibri"/>
              <a:cs typeface="Calibri"/>
            </a:endParaRPr>
          </a:p>
          <a:p>
            <a:pPr marL="484505" marR="10795" indent="-457200" algn="l">
              <a:lnSpc>
                <a:spcPct val="99100"/>
              </a:lnSpc>
              <a:spcBef>
                <a:spcPts val="240"/>
              </a:spcBef>
              <a:buFont typeface="Arial"/>
              <a:buChar char="•"/>
              <a:defRPr/>
            </a:pPr>
            <a:r>
              <a:rPr lang="en-US" sz="3200">
                <a:latin typeface="Calibri"/>
                <a:cs typeface="Calibri"/>
              </a:rPr>
              <a:t>Simulate</a:t>
            </a:r>
            <a:r>
              <a:rPr kumimoji="0" lang="en-US" sz="3200" b="0" i="0" u="none" strike="noStrike" kern="0" cap="none" spc="284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lang="en-US" sz="3200" b="0" i="0" u="none" strike="noStrike" kern="0" cap="none" spc="404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nationwide</a:t>
            </a:r>
            <a:r>
              <a:rPr kumimoji="0" lang="en-US" sz="3200" b="0" i="0" u="none" strike="noStrike" kern="0" cap="none" spc="371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election</a:t>
            </a:r>
            <a:r>
              <a:rPr kumimoji="0" lang="en-US" sz="3200" b="0" i="0" u="none" strike="noStrike" kern="0" cap="none" spc="338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lang="en-US" sz="3200" b="0" i="0" u="none" strike="noStrike" kern="0" cap="none" spc="41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compare</a:t>
            </a:r>
            <a:r>
              <a:rPr kumimoji="0" lang="en-US" sz="3200" b="1" i="0" u="none" strike="noStrike" kern="0" cap="none" spc="371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1" i="0" u="none" strike="noStrike" kern="0" cap="none" spc="36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composition</a:t>
            </a:r>
            <a:r>
              <a:rPr lang="en-US" sz="3200" b="1" spc="393">
                <a:solidFill>
                  <a:srgbClr val="00853D"/>
                </a:solidFill>
                <a:latin typeface="Calibri"/>
                <a:cs typeface="Calibri"/>
              </a:rPr>
              <a:t> of the </a:t>
            </a:r>
            <a:r>
              <a:rPr lang="en-US" sz="3200" b="1">
                <a:solidFill>
                  <a:srgbClr val="00853D"/>
                </a:solidFill>
                <a:latin typeface="Calibri"/>
                <a:cs typeface="Calibri"/>
              </a:rPr>
              <a:t>theoretical elected</a:t>
            </a:r>
            <a:r>
              <a:rPr kumimoji="0" lang="en-US" sz="3200" b="1" i="0" u="none" strike="noStrike" kern="0" cap="none" spc="655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Congress</a:t>
            </a:r>
            <a:r>
              <a:rPr kumimoji="0" lang="en-US" sz="3200" b="1" i="0" u="none" strike="noStrike" kern="0" cap="none" spc="666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lang="en-US" sz="3200" b="1" i="0" u="none" strike="noStrike" kern="0" cap="none" spc="633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lang="en-US" sz="3200" b="1" i="0" u="none" strike="noStrike" kern="0" cap="none" spc="60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current</a:t>
            </a:r>
            <a:r>
              <a:rPr kumimoji="0" lang="en-US" sz="3200" b="1" i="0" u="none" strike="noStrike" kern="0" cap="none" spc="622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3200" b="1">
                <a:solidFill>
                  <a:srgbClr val="00853D"/>
                </a:solidFill>
                <a:latin typeface="Calibri"/>
                <a:cs typeface="Calibri"/>
              </a:rPr>
              <a:t>one</a:t>
            </a:r>
            <a:endParaRPr lang="en-US" sz="3450" spc="-22">
              <a:solidFill>
                <a:srgbClr val="000000"/>
              </a:solidFill>
              <a:latin typeface="Calibri"/>
              <a:cs typeface="Calibri"/>
            </a:endParaRPr>
          </a:p>
          <a:p>
            <a:pPr marL="484505" marR="10795" indent="-457200" algn="l">
              <a:lnSpc>
                <a:spcPct val="99100"/>
              </a:lnSpc>
              <a:spcBef>
                <a:spcPts val="240"/>
              </a:spcBef>
              <a:buFont typeface="Arial"/>
              <a:buChar char="•"/>
              <a:defRPr/>
            </a:pPr>
            <a:r>
              <a:rPr lang="en-US" sz="3200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edge</a:t>
            </a:r>
            <a:r>
              <a:rPr kumimoji="0" lang="en-US" sz="3200" b="0" i="0" u="none" strike="noStrike" kern="0" cap="none" spc="-109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US" sz="3200">
                <a:latin typeface="Calibri"/>
                <a:cs typeface="Calibri"/>
              </a:rPr>
              <a:t>case adjacency for islands</a:t>
            </a:r>
            <a:r>
              <a:rPr lang="en-US" sz="3200" spc="-65">
                <a:latin typeface="Calibri"/>
                <a:cs typeface="Calibri"/>
              </a:rPr>
              <a:t> (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Galveston,</a:t>
            </a:r>
            <a:r>
              <a:rPr kumimoji="0" lang="en-US" sz="3200" b="0" i="0" u="none" strike="noStrike" kern="0" cap="none" spc="-98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Long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Island,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Hawaii</a:t>
            </a:r>
            <a:r>
              <a:rPr lang="en-US" sz="3200">
                <a:latin typeface="Calibri"/>
                <a:cs typeface="Calibri"/>
              </a:rPr>
              <a:t>)</a:t>
            </a:r>
            <a:r>
              <a:rPr kumimoji="0" lang="en-US" sz="3200" b="0" i="0" u="none" strike="noStrike" kern="0" cap="none" spc="-11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-55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irregularly</a:t>
            </a:r>
            <a:r>
              <a:rPr kumimoji="0" lang="en-US" sz="3200" b="0" i="0" u="none" strike="noStrike" kern="0" cap="none" spc="-76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states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(Florida</a:t>
            </a:r>
            <a:r>
              <a:rPr kumimoji="0" lang="en-US" sz="3200" b="0" i="0" u="none" strike="noStrike" kern="0" cap="none" spc="-11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or</a:t>
            </a:r>
            <a:r>
              <a:rPr kumimoji="0" lang="en-US" sz="3200" b="0" i="0" u="none" strike="noStrike" kern="0" cap="none" spc="-22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Maryland)</a:t>
            </a:r>
            <a:endParaRPr lang="en-US" sz="3450" spc="-22">
              <a:solidFill>
                <a:srgbClr val="000000"/>
              </a:solidFill>
              <a:latin typeface="Calibri"/>
              <a:cs typeface="Calibri"/>
            </a:endParaRPr>
          </a:p>
          <a:p>
            <a:pPr marL="484505" marR="10795" indent="-457200" algn="l">
              <a:lnSpc>
                <a:spcPct val="99100"/>
              </a:lnSpc>
              <a:spcBef>
                <a:spcPts val="240"/>
              </a:spcBef>
              <a:buFont typeface="Arial"/>
              <a:buChar char="•"/>
              <a:defRPr/>
            </a:pPr>
            <a:r>
              <a:rPr kumimoji="0" lang="en-US" sz="3200" b="1" i="0" u="none" strike="noStrike" kern="0" cap="none" spc="-22" normalizeH="0" baseline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  <a:cs typeface="Calibri"/>
              </a:rPr>
              <a:t>Iterative Ideal Partition has some caveats </a:t>
            </a:r>
            <a:r>
              <a:rPr lang="en-US" sz="3200" spc="-22">
                <a:latin typeface="Calibri"/>
                <a:cs typeface="Calibri"/>
              </a:rPr>
              <a:t>with its population density-based iteration so it</a:t>
            </a:r>
            <a:r>
              <a:rPr kumimoji="0" lang="en-US" sz="3200" b="0" i="0" u="none" strike="noStrike" kern="0" cap="none" spc="-22" normalizeH="0" baseline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may be faster to split states into </a:t>
            </a:r>
            <a:r>
              <a:rPr lang="en-US" sz="3200" spc="-22">
                <a:latin typeface="Calibri"/>
                <a:cs typeface="Calibri"/>
              </a:rPr>
              <a:t>small</a:t>
            </a:r>
            <a:r>
              <a:rPr kumimoji="0" lang="en-US" sz="3200" b="0" i="0" u="none" strike="noStrike" kern="0" cap="none" spc="-22" normalizeH="0" baseline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groups</a:t>
            </a:r>
            <a:r>
              <a:rPr lang="en-US" sz="3200" spc="-22">
                <a:latin typeface="Calibri"/>
                <a:cs typeface="Calibri"/>
              </a:rPr>
              <a:t> and then conducting partitions</a:t>
            </a:r>
            <a:endParaRPr lang="en-US" sz="3450" b="0" i="0" u="none" strike="noStrike" kern="0" cap="none" spc="-22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2191E77-5CAF-4993-BECB-6BF724C66E61}"/>
              </a:ext>
            </a:extLst>
          </p:cNvPr>
          <p:cNvGrpSpPr/>
          <p:nvPr/>
        </p:nvGrpSpPr>
        <p:grpSpPr>
          <a:xfrm>
            <a:off x="22400273" y="3039789"/>
            <a:ext cx="10260113" cy="5711641"/>
            <a:chOff x="22364085" y="3017898"/>
            <a:chExt cx="10260113" cy="5711641"/>
          </a:xfrm>
        </p:grpSpPr>
        <p:sp>
          <p:nvSpPr>
            <p:cNvPr id="1060" name="object 4">
              <a:extLst>
                <a:ext uri="{FF2B5EF4-FFF2-40B4-BE49-F238E27FC236}">
                  <a16:creationId xmlns:a16="http://schemas.microsoft.com/office/drawing/2014/main" id="{311C1503-E6EA-4A1D-849F-D0E2D9997357}"/>
                </a:ext>
              </a:extLst>
            </p:cNvPr>
            <p:cNvSpPr txBox="1"/>
            <p:nvPr/>
          </p:nvSpPr>
          <p:spPr>
            <a:xfrm>
              <a:off x="22399511" y="3017898"/>
              <a:ext cx="10189258" cy="790769"/>
            </a:xfrm>
            <a:prstGeom prst="rect">
              <a:avLst/>
            </a:prstGeom>
            <a:solidFill>
              <a:srgbClr val="00853D"/>
            </a:solidFill>
            <a:ln w="5817">
              <a:solidFill>
                <a:srgbClr val="2E528F"/>
              </a:solidFill>
            </a:ln>
          </p:spPr>
          <p:txBody>
            <a:bodyPr vert="horz" wrap="square" lIns="0" tIns="51283" rIns="0" bIns="0" rtlCol="0">
              <a:spAutoFit/>
            </a:bodyPr>
            <a:lstStyle/>
            <a:p>
              <a:pPr algn="ctr">
                <a:spcBef>
                  <a:spcPts val="404"/>
                </a:spcBef>
              </a:pPr>
              <a:r>
                <a:rPr lang="en-US" sz="4802" spc="-22">
                  <a:solidFill>
                    <a:srgbClr val="FFFFFF"/>
                  </a:solidFill>
                  <a:latin typeface="Calibri"/>
                  <a:cs typeface="Calibri"/>
                </a:rPr>
                <a:t>METRICS</a:t>
              </a:r>
              <a:endParaRPr sz="4802">
                <a:latin typeface="Calibri"/>
                <a:cs typeface="Calibri"/>
              </a:endParaRP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B2EC4DD3-3ECC-1A9B-B336-4D613633D826}"/>
                </a:ext>
              </a:extLst>
            </p:cNvPr>
            <p:cNvSpPr txBox="1"/>
            <p:nvPr/>
          </p:nvSpPr>
          <p:spPr>
            <a:xfrm>
              <a:off x="22364085" y="3959644"/>
              <a:ext cx="10224687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853D"/>
                  </a:solidFill>
                  <a:effectLst/>
                  <a:uLnTx/>
                  <a:uFillTx/>
                  <a:latin typeface="+mj-lt"/>
                </a:rPr>
                <a:t>One existing measure </a:t>
              </a:r>
              <a:r>
                <a:rPr lang="en-US" sz="3200" b="1">
                  <a:solidFill>
                    <a:srgbClr val="00853D"/>
                  </a:solidFill>
                  <a:latin typeface="+mj-lt"/>
                </a:rPr>
                <a:t>of Compactness in relation to gerrymandering</a:t>
              </a:r>
              <a:r>
                <a:rPr lang="en-US" sz="3200">
                  <a:latin typeface="+mj-lt"/>
                </a:rPr>
                <a:t> is the Polsby-Popper test.</a:t>
              </a:r>
              <a:endPara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FE8444E2-51D2-8D94-3F39-EA67F114004D}"/>
                    </a:ext>
                  </a:extLst>
                </p:cNvPr>
                <p:cNvSpPr txBox="1"/>
                <p:nvPr/>
              </p:nvSpPr>
              <p:spPr>
                <a:xfrm>
                  <a:off x="24975018" y="5252114"/>
                  <a:ext cx="5038243" cy="11176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𝐴𝑟𝑒𝑎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𝑃𝑒𝑟𝑖𝑚𝑒𝑡𝑒𝑟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32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FE8444E2-51D2-8D94-3F39-EA67F1140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5018" y="5252114"/>
                  <a:ext cx="5038243" cy="111767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538A3E6B-37A8-FF67-75CF-7A3453424E0F}"/>
                    </a:ext>
                  </a:extLst>
                </p:cNvPr>
                <p:cNvSpPr txBox="1"/>
                <p:nvPr/>
              </p:nvSpPr>
              <p:spPr>
                <a:xfrm>
                  <a:off x="22399511" y="6667436"/>
                  <a:ext cx="10224687" cy="206210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</a:rPr>
                        <m:t>𝑃𝑃</m:t>
                      </m:r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i="1" smtClean="0">
                          <a:effectLst/>
                          <a:latin typeface="Cambria Math" panose="02040503050406030204" pitchFamily="18" charset="0"/>
                        </a:rPr>
                        <m:t>)&lt;1 </m:t>
                      </m:r>
                    </m:oMath>
                  </a14:m>
                  <a:r>
                    <a:rPr lang="en-US" sz="3200">
                      <a:latin typeface="+mj-lt"/>
                    </a:rPr>
                    <a:t>with 1 being the most compact (a circle).  While susceptible to physical geography and borders, it allows for qualitative analysis of district compactness. </a:t>
                  </a:r>
                </a:p>
              </p:txBody>
            </p:sp>
          </mc:Choice>
          <mc:Fallback>
            <p:sp>
              <p:nvSpPr>
                <p:cNvPr id="1064" name="TextBox 1063">
                  <a:extLst>
                    <a:ext uri="{FF2B5EF4-FFF2-40B4-BE49-F238E27FC236}">
                      <a16:creationId xmlns:a16="http://schemas.microsoft.com/office/drawing/2014/main" id="{538A3E6B-37A8-FF67-75CF-7A3453424E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9511" y="6667436"/>
                  <a:ext cx="10224687" cy="2062103"/>
                </a:xfrm>
                <a:prstGeom prst="rect">
                  <a:avLst/>
                </a:prstGeom>
                <a:blipFill>
                  <a:blip r:embed="rId14"/>
                  <a:stretch>
                    <a:fillRect l="-1490" t="-3540" b="-85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1277AF-7E04-8639-8F5F-10EAD16260BA}"/>
              </a:ext>
            </a:extLst>
          </p:cNvPr>
          <p:cNvGrpSpPr/>
          <p:nvPr/>
        </p:nvGrpSpPr>
        <p:grpSpPr>
          <a:xfrm>
            <a:off x="11141832" y="21501159"/>
            <a:ext cx="10577822" cy="10831349"/>
            <a:chOff x="11141832" y="19855239"/>
            <a:chExt cx="10577822" cy="10831349"/>
          </a:xfrm>
        </p:grpSpPr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6FDA09B0-0773-B3FB-8C6A-92C672D00281}"/>
                </a:ext>
              </a:extLst>
            </p:cNvPr>
            <p:cNvGrpSpPr/>
            <p:nvPr/>
          </p:nvGrpSpPr>
          <p:grpSpPr>
            <a:xfrm>
              <a:off x="11141832" y="19855239"/>
              <a:ext cx="10488226" cy="10831349"/>
              <a:chOff x="22135973" y="3017898"/>
              <a:chExt cx="10488226" cy="10831349"/>
            </a:xfrm>
          </p:grpSpPr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862897CC-262B-C3D4-F24D-745108CFF2CD}"/>
                  </a:ext>
                </a:extLst>
              </p:cNvPr>
              <p:cNvSpPr txBox="1"/>
              <p:nvPr/>
            </p:nvSpPr>
            <p:spPr>
              <a:xfrm>
                <a:off x="22399511" y="3017898"/>
                <a:ext cx="10189258" cy="790769"/>
              </a:xfrm>
              <a:prstGeom prst="rect">
                <a:avLst/>
              </a:prstGeom>
              <a:solidFill>
                <a:srgbClr val="00853D"/>
              </a:solidFill>
              <a:ln w="5817">
                <a:solidFill>
                  <a:srgbClr val="2E528F"/>
                </a:solidFill>
              </a:ln>
            </p:spPr>
            <p:txBody>
              <a:bodyPr vert="horz" wrap="square" lIns="0" tIns="51283" rIns="0" bIns="0" rtlCol="0">
                <a:spAutoFit/>
              </a:bodyPr>
              <a:lstStyle/>
              <a:p>
                <a:pPr algn="ctr">
                  <a:spcBef>
                    <a:spcPts val="404"/>
                  </a:spcBef>
                </a:pPr>
                <a:r>
                  <a:rPr lang="en-US" sz="4802" spc="-22">
                    <a:solidFill>
                      <a:srgbClr val="FFFFFF"/>
                    </a:solidFill>
                    <a:latin typeface="Calibri"/>
                    <a:cs typeface="Calibri"/>
                  </a:rPr>
                  <a:t>CIRCULAR ENGULFMENT</a:t>
                </a:r>
                <a:endParaRPr sz="4802">
                  <a:latin typeface="Calibri"/>
                  <a:cs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BE8D29E-945B-627D-C090-D7D722DB1852}"/>
                      </a:ext>
                    </a:extLst>
                  </p:cNvPr>
                  <p:cNvSpPr txBox="1"/>
                  <p:nvPr/>
                </p:nvSpPr>
                <p:spPr>
                  <a:xfrm>
                    <a:off x="22364085" y="3959644"/>
                    <a:ext cx="10224687" cy="16070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We randomly select </a:t>
                    </a:r>
                    <a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n</a:t>
                    </a:r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 precincts located at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,</a:t>
                    </a:r>
                    <a:r>
                      <a:rPr lang="en-US" sz="320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) and increase a value</a:t>
                    </a:r>
                    <a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 a </a:t>
                    </a:r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by some small value </a:t>
                    </a:r>
                    <a:r>
                      <a:rPr kumimoji="0" lang="en-US" sz="3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b</a:t>
                    </a:r>
                    <a:r>
                      <a:rPr kumimoji="0" lang="en-US" sz="3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</a:rPr>
                      <a:t>, adding all precincts that fulfill the condition:</a:t>
                    </a:r>
                    <a:endParaRPr kumimoji="0" lang="en-US" sz="3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BE8D29E-945B-627D-C090-D7D722DB18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64085" y="3959644"/>
                    <a:ext cx="10224687" cy="16070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91" t="-4563" b="-95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4" descr="Map&#10;&#10;Description automatically generated">
                <a:extLst>
                  <a:ext uri="{FF2B5EF4-FFF2-40B4-BE49-F238E27FC236}">
                    <a16:creationId xmlns:a16="http://schemas.microsoft.com/office/drawing/2014/main" id="{D8F28670-8DD5-EC87-4561-352D376A5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973" y="8179052"/>
                <a:ext cx="5270456" cy="5670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DE8681E0-52BC-AC73-7A46-394CB9D32D0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99597" y="5626463"/>
                    <a:ext cx="7901863" cy="70510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≤</m:t>
                          </m:r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320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DE8681E0-52BC-AC73-7A46-394CB9D32D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99597" y="5626463"/>
                    <a:ext cx="7901863" cy="70510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69FBEE0C-742E-87C8-9ACA-8A58F58AFA39}"/>
                  </a:ext>
                </a:extLst>
              </p:cNvPr>
              <p:cNvSpPr txBox="1"/>
              <p:nvPr/>
            </p:nvSpPr>
            <p:spPr>
              <a:xfrm>
                <a:off x="22399512" y="6509498"/>
                <a:ext cx="10224687" cy="1607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>
                    <a:solidFill>
                      <a:srgbClr val="00853D"/>
                    </a:solidFill>
                    <a:latin typeface="+mj-lt"/>
                  </a:rPr>
                  <a:t>The value a is increased until all precincts are assigned to a district. </a:t>
                </a:r>
                <a:r>
                  <a:rPr lang="en-US" sz="3200">
                    <a:latin typeface="+mj-lt"/>
                  </a:rPr>
                  <a:t>Districts above a population threshold no longer have precincts added to their total. 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10E121-AD8B-A2D1-624D-D9EF794536EE}"/>
                </a:ext>
              </a:extLst>
            </p:cNvPr>
            <p:cNvSpPr txBox="1"/>
            <p:nvPr/>
          </p:nvSpPr>
          <p:spPr>
            <a:xfrm>
              <a:off x="16681411" y="27098136"/>
              <a:ext cx="503824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5400" rtl="0">
                <a:spcBef>
                  <a:spcPts val="0"/>
                </a:spcBef>
                <a:spcAft>
                  <a:spcPts val="0"/>
                </a:spcAft>
              </a:pPr>
              <a:br>
                <a:rPr lang="en-US"/>
              </a:br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DE462-B461-1C3D-3E7A-1E18F8C70D88}"/>
              </a:ext>
            </a:extLst>
          </p:cNvPr>
          <p:cNvSpPr txBox="1"/>
          <p:nvPr/>
        </p:nvSpPr>
        <p:spPr>
          <a:xfrm>
            <a:off x="10166015" y="8438028"/>
            <a:ext cx="8184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[5]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A0835-1D6B-AEB4-792A-8BBA1ED748C4}"/>
              </a:ext>
            </a:extLst>
          </p:cNvPr>
          <p:cNvSpPr txBox="1"/>
          <p:nvPr/>
        </p:nvSpPr>
        <p:spPr>
          <a:xfrm>
            <a:off x="16404773" y="8247164"/>
            <a:ext cx="16943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[4]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35914F-1FF1-FF74-734B-F5080B5AA5CB}"/>
              </a:ext>
            </a:extLst>
          </p:cNvPr>
          <p:cNvGrpSpPr/>
          <p:nvPr/>
        </p:nvGrpSpPr>
        <p:grpSpPr>
          <a:xfrm>
            <a:off x="22503427" y="26843855"/>
            <a:ext cx="10260113" cy="4036626"/>
            <a:chOff x="22364085" y="3017898"/>
            <a:chExt cx="10260113" cy="4036626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348B5C7B-DD01-6DF0-B2A8-2FD8D6FFC353}"/>
                </a:ext>
              </a:extLst>
            </p:cNvPr>
            <p:cNvSpPr txBox="1"/>
            <p:nvPr/>
          </p:nvSpPr>
          <p:spPr>
            <a:xfrm>
              <a:off x="22399511" y="3017898"/>
              <a:ext cx="10189258" cy="790769"/>
            </a:xfrm>
            <a:prstGeom prst="rect">
              <a:avLst/>
            </a:prstGeom>
            <a:solidFill>
              <a:srgbClr val="00853D"/>
            </a:solidFill>
            <a:ln w="5817">
              <a:solidFill>
                <a:srgbClr val="2E528F"/>
              </a:solidFill>
            </a:ln>
          </p:spPr>
          <p:txBody>
            <a:bodyPr vert="horz" wrap="square" lIns="0" tIns="51283" rIns="0" bIns="0" rtlCol="0">
              <a:spAutoFit/>
            </a:bodyPr>
            <a:lstStyle/>
            <a:p>
              <a:pPr algn="ctr">
                <a:spcBef>
                  <a:spcPts val="404"/>
                </a:spcBef>
              </a:pPr>
              <a:r>
                <a:rPr lang="en-US" sz="4802" spc="-22">
                  <a:solidFill>
                    <a:srgbClr val="FFFFFF"/>
                  </a:solidFill>
                  <a:latin typeface="Calibri"/>
                  <a:cs typeface="Calibri"/>
                </a:rPr>
                <a:t>STATISICAL ANALYSIS</a:t>
              </a:r>
              <a:endParaRPr sz="4802">
                <a:latin typeface="Calibri"/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FC8751-A740-A6B3-3E71-BC79184E8959}"/>
                </a:ext>
              </a:extLst>
            </p:cNvPr>
            <p:cNvSpPr txBox="1"/>
            <p:nvPr/>
          </p:nvSpPr>
          <p:spPr>
            <a:xfrm>
              <a:off x="22364085" y="3959644"/>
              <a:ext cx="1022468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09601D-A032-2837-5391-7DBFA5A9DFC9}"/>
                </a:ext>
              </a:extLst>
            </p:cNvPr>
            <p:cNvSpPr txBox="1"/>
            <p:nvPr/>
          </p:nvSpPr>
          <p:spPr>
            <a:xfrm>
              <a:off x="22399511" y="6469749"/>
              <a:ext cx="1022468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endParaRPr lang="en-US" sz="3200"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AFA67C-B5AD-78B9-0D98-F4A7CFC7CCAD}"/>
              </a:ext>
            </a:extLst>
          </p:cNvPr>
          <p:cNvSpPr txBox="1"/>
          <p:nvPr/>
        </p:nvSpPr>
        <p:spPr>
          <a:xfrm>
            <a:off x="22411218" y="27849438"/>
            <a:ext cx="43004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Statistical robustness has proved near impossible, as 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853D"/>
                </a:solidFill>
                <a:effectLst/>
                <a:uLnTx/>
                <a:uFillTx/>
                <a:latin typeface="Calibri"/>
              </a:rPr>
              <a:t>these methods may not preserve randomness</a:t>
            </a:r>
            <a:br>
              <a:rPr lang="en-US" sz="3200" b="1">
                <a:solidFill>
                  <a:srgbClr val="00853D"/>
                </a:solidFill>
                <a:latin typeface="Calibri"/>
              </a:rPr>
            </a:br>
            <a:r>
              <a:rPr lang="en-US" sz="3200">
                <a:latin typeface="Calibri"/>
              </a:rPr>
              <a:t>To address this, we have chosen to simply calculate p-values using the an integral on a density graph.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34" name="Picture 39" descr="Map&#10;&#10;Description automatically generated">
            <a:extLst>
              <a:ext uri="{FF2B5EF4-FFF2-40B4-BE49-F238E27FC236}">
                <a16:creationId xmlns:a16="http://schemas.microsoft.com/office/drawing/2014/main" id="{4E170CDF-B06A-F6C7-DD40-1E08731128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32996" y="26665755"/>
            <a:ext cx="4572468" cy="55105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0EDCF8C-DD15-3EAA-BA69-E4EF13E8E1A8}"/>
              </a:ext>
            </a:extLst>
          </p:cNvPr>
          <p:cNvSpPr txBox="1"/>
          <p:nvPr/>
        </p:nvSpPr>
        <p:spPr>
          <a:xfrm>
            <a:off x="12259051" y="32171417"/>
            <a:ext cx="8957100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5400" rtl="0"/>
            <a:r>
              <a:rPr lang="en-US" sz="32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Variance b/w runs: ~</a:t>
            </a:r>
            <a:r>
              <a:rPr lang="en-US" sz="3200">
                <a:solidFill>
                  <a:srgbClr val="000000"/>
                </a:solidFill>
                <a:latin typeface="Calibri"/>
                <a:cs typeface="Calibri"/>
              </a:rPr>
              <a:t>25</a:t>
            </a:r>
            <a:r>
              <a:rPr lang="en-US" sz="32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%</a:t>
            </a:r>
            <a:r>
              <a:rPr lang="en-US" sz="3200">
                <a:solidFill>
                  <a:srgbClr val="000000"/>
                </a:solidFill>
                <a:latin typeface="Calibri"/>
                <a:cs typeface="Calibri"/>
              </a:rPr>
              <a:t>  </a:t>
            </a:r>
            <a:r>
              <a:rPr lang="en-US" sz="32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Average run time: </a:t>
            </a:r>
            <a:r>
              <a:rPr lang="en-US" sz="3200">
                <a:solidFill>
                  <a:srgbClr val="000000"/>
                </a:solidFill>
                <a:latin typeface="Calibri"/>
                <a:cs typeface="Calibri"/>
              </a:rPr>
              <a:t>60</a:t>
            </a:r>
            <a:r>
              <a:rPr lang="en-US" sz="32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 sec</a:t>
            </a:r>
            <a:endParaRPr lang="en-US" sz="3200" b="0">
              <a:effectLst/>
              <a:latin typeface="Calibri"/>
              <a:cs typeface="Calibri"/>
            </a:endParaRPr>
          </a:p>
          <a:p>
            <a:br>
              <a:rPr lang="en-US"/>
            </a:br>
            <a:endParaRPr lang="en-US"/>
          </a:p>
        </p:txBody>
      </p:sp>
      <p:graphicFrame>
        <p:nvGraphicFramePr>
          <p:cNvPr id="40" name="Table 43">
            <a:extLst>
              <a:ext uri="{FF2B5EF4-FFF2-40B4-BE49-F238E27FC236}">
                <a16:creationId xmlns:a16="http://schemas.microsoft.com/office/drawing/2014/main" id="{0DEF7F3D-5EA0-09C0-862F-FC42C9F2C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89956"/>
              </p:ext>
            </p:extLst>
          </p:nvPr>
        </p:nvGraphicFramePr>
        <p:xfrm>
          <a:off x="33284138" y="4275046"/>
          <a:ext cx="10189260" cy="631190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396420">
                  <a:extLst>
                    <a:ext uri="{9D8B030D-6E8A-4147-A177-3AD203B41FA5}">
                      <a16:colId xmlns:a16="http://schemas.microsoft.com/office/drawing/2014/main" val="428845954"/>
                    </a:ext>
                  </a:extLst>
                </a:gridCol>
                <a:gridCol w="3396420">
                  <a:extLst>
                    <a:ext uri="{9D8B030D-6E8A-4147-A177-3AD203B41FA5}">
                      <a16:colId xmlns:a16="http://schemas.microsoft.com/office/drawing/2014/main" val="1347006404"/>
                    </a:ext>
                  </a:extLst>
                </a:gridCol>
                <a:gridCol w="3396420">
                  <a:extLst>
                    <a:ext uri="{9D8B030D-6E8A-4147-A177-3AD203B41FA5}">
                      <a16:colId xmlns:a16="http://schemas.microsoft.com/office/drawing/2014/main" val="3551375291"/>
                    </a:ext>
                  </a:extLst>
                </a:gridCol>
              </a:tblGrid>
              <a:tr h="134366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4000"/>
                        <a:t>Ideal 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Circular Engulfment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/>
                        <a:t>Least Required Pop. Grouping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485235"/>
                  </a:ext>
                </a:extLst>
              </a:tr>
              <a:tr h="4590854">
                <a:tc>
                  <a:txBody>
                    <a:bodyPr/>
                    <a:lstStyle/>
                    <a:p>
                      <a:pPr marL="571500" indent="-571500">
                        <a:buFont typeface="Arial"/>
                        <a:buChar char="•"/>
                      </a:pPr>
                      <a:r>
                        <a:rPr lang="en-US" sz="3200"/>
                        <a:t>Accurate, continuous, and compact</a:t>
                      </a:r>
                    </a:p>
                    <a:p>
                      <a:pPr marL="571500" indent="-571500">
                        <a:buFont typeface="Arial"/>
                        <a:buChar char="•"/>
                      </a:pPr>
                      <a:r>
                        <a:rPr lang="en-US" sz="3200"/>
                        <a:t>Splits and groups urban areas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Large run time with infinite loops possible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Compact and adjacent districts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Works well with urban areas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Medium run time, always resolves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Geographically inconsistent 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Repeatable solution, low variance</a:t>
                      </a:r>
                    </a:p>
                    <a:p>
                      <a:pPr marL="571500" lvl="0" indent="-571500">
                        <a:buFont typeface="Arial"/>
                        <a:buChar char="•"/>
                      </a:pPr>
                      <a:r>
                        <a:rPr lang="en-US" sz="3200"/>
                        <a:t>Shortest runtime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39030"/>
                  </a:ext>
                </a:extLst>
              </a:tr>
            </a:tbl>
          </a:graphicData>
        </a:graphic>
      </p:graphicFrame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A4D554FA-CC16-341C-2545-59ACAEF636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542820" y="27840731"/>
            <a:ext cx="6596202" cy="48753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717E3-E097-6E56-D22A-C10DB3D5542B}"/>
                  </a:ext>
                </a:extLst>
              </p:cNvPr>
              <p:cNvSpPr txBox="1"/>
              <p:nvPr/>
            </p:nvSpPr>
            <p:spPr>
              <a:xfrm>
                <a:off x="11558946" y="18743404"/>
                <a:ext cx="9691654" cy="2315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𝐵𝑎𝑡𝑐h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𝑆𝑃𝑁𝐷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𝑃𝑂𝐼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𝑆𝑃𝑁𝐷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𝑆h𝑜𝑟𝑡𝑒𝑠𝑡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717E3-E097-6E56-D22A-C10DB3D5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946" y="18743404"/>
                <a:ext cx="9691654" cy="231589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D1CB75D-055E-00D3-C523-66713D8F21EE}"/>
              </a:ext>
            </a:extLst>
          </p:cNvPr>
          <p:cNvGrpSpPr/>
          <p:nvPr/>
        </p:nvGrpSpPr>
        <p:grpSpPr>
          <a:xfrm>
            <a:off x="22174672" y="10628616"/>
            <a:ext cx="10652330" cy="4046929"/>
            <a:chOff x="22058912" y="10974260"/>
            <a:chExt cx="10652330" cy="4046929"/>
          </a:xfrm>
        </p:grpSpPr>
        <p:pic>
          <p:nvPicPr>
            <p:cNvPr id="18" name="Picture 17" descr="Map&#10;&#10;Description automatically generated">
              <a:extLst>
                <a:ext uri="{FF2B5EF4-FFF2-40B4-BE49-F238E27FC236}">
                  <a16:creationId xmlns:a16="http://schemas.microsoft.com/office/drawing/2014/main" id="{81F0ACC4-A098-A0A7-0F2E-F91172EDD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058912" y="11018540"/>
              <a:ext cx="3482732" cy="4002649"/>
            </a:xfrm>
            <a:prstGeom prst="rect">
              <a:avLst/>
            </a:prstGeom>
          </p:spPr>
        </p:pic>
        <p:pic>
          <p:nvPicPr>
            <p:cNvPr id="44" name="Picture 43" descr="Map&#10;&#10;Description automatically generated">
              <a:extLst>
                <a:ext uri="{FF2B5EF4-FFF2-40B4-BE49-F238E27FC236}">
                  <a16:creationId xmlns:a16="http://schemas.microsoft.com/office/drawing/2014/main" id="{414D322A-DA6E-B14F-60BB-0ABA8A8CA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9279942" y="10974260"/>
              <a:ext cx="3431300" cy="4046506"/>
            </a:xfrm>
            <a:prstGeom prst="rect">
              <a:avLst/>
            </a:prstGeom>
          </p:spPr>
        </p:pic>
      </p:grpSp>
      <p:pic>
        <p:nvPicPr>
          <p:cNvPr id="50" name="Picture 49" descr="Map&#10;&#10;Description automatically generated">
            <a:extLst>
              <a:ext uri="{FF2B5EF4-FFF2-40B4-BE49-F238E27FC236}">
                <a16:creationId xmlns:a16="http://schemas.microsoft.com/office/drawing/2014/main" id="{F0877354-1149-ED5B-6E30-9DB2DE530C4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790077" y="10638060"/>
            <a:ext cx="3503174" cy="4046505"/>
          </a:xfrm>
          <a:prstGeom prst="rect">
            <a:avLst/>
          </a:prstGeom>
        </p:spPr>
      </p:pic>
      <p:pic>
        <p:nvPicPr>
          <p:cNvPr id="24" name="Picture 4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3D4B6E-2416-327F-2A5A-B86367CCE7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113694" y="21490568"/>
            <a:ext cx="4314807" cy="5179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6" descr="Map&#10;&#10;Description automatically generated">
            <a:extLst>
              <a:ext uri="{FF2B5EF4-FFF2-40B4-BE49-F238E27FC236}">
                <a16:creationId xmlns:a16="http://schemas.microsoft.com/office/drawing/2014/main" id="{ECD3B401-F3E8-B98C-F8DE-4B42BC2B47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375600" y="18104781"/>
            <a:ext cx="4542019" cy="31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41979-D3E2-2DDB-9FE4-5DF9723D0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5"/>
          <a:stretch/>
        </p:blipFill>
        <p:spPr>
          <a:xfrm>
            <a:off x="514113" y="7115548"/>
            <a:ext cx="20560519" cy="24373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4928B-0F87-033D-4202-46283AE59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947" y="6804304"/>
            <a:ext cx="10049462" cy="1287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BCCC4-7191-ADD7-7829-8662986A2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947" y="19720361"/>
            <a:ext cx="9590220" cy="12397833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617A837-F6DF-B29C-0306-6E2315504354}"/>
              </a:ext>
            </a:extLst>
          </p:cNvPr>
          <p:cNvSpPr txBox="1"/>
          <p:nvPr/>
        </p:nvSpPr>
        <p:spPr>
          <a:xfrm>
            <a:off x="660955" y="799354"/>
            <a:ext cx="10308847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 anchor="t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0" spc="-22" dirty="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8707B87-E0B3-C138-24F7-36671FBCA9EE}"/>
              </a:ext>
            </a:extLst>
          </p:cNvPr>
          <p:cNvSpPr txBox="1"/>
          <p:nvPr/>
        </p:nvSpPr>
        <p:spPr>
          <a:xfrm>
            <a:off x="14242043" y="2118488"/>
            <a:ext cx="10308847" cy="790769"/>
          </a:xfrm>
          <a:prstGeom prst="rect">
            <a:avLst/>
          </a:prstGeom>
          <a:solidFill>
            <a:srgbClr val="00853D"/>
          </a:solidFill>
          <a:ln w="5817">
            <a:solidFill>
              <a:srgbClr val="2E528F"/>
            </a:solidFill>
          </a:ln>
        </p:spPr>
        <p:txBody>
          <a:bodyPr vert="horz" wrap="square" lIns="0" tIns="51283" rIns="0" bIns="0" rtlCol="0" anchor="t">
            <a:spAutoFit/>
          </a:bodyPr>
          <a:lstStyle/>
          <a:p>
            <a:pPr algn="ctr">
              <a:spcBef>
                <a:spcPts val="404"/>
              </a:spcBef>
            </a:pPr>
            <a:r>
              <a:rPr lang="en-US" sz="4800" spc="-22" dirty="0">
                <a:solidFill>
                  <a:srgbClr val="FFFFFF"/>
                </a:solidFill>
                <a:latin typeface="Calibri"/>
                <a:cs typeface="Calibri"/>
              </a:rPr>
              <a:t>Form 1C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15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1153</Words>
  <Application>Microsoft Office PowerPoint</Application>
  <PresentationFormat>Custom</PresentationFormat>
  <Paragraphs>82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Mathematical Modeling to create Non-Gerrymandered Congressional Voting Maps</dc:title>
  <cp:lastModifiedBy>Rebello, Ethan</cp:lastModifiedBy>
  <cp:revision>87</cp:revision>
  <dcterms:created xsi:type="dcterms:W3CDTF">2023-02-07T06:23:07Z</dcterms:created>
  <dcterms:modified xsi:type="dcterms:W3CDTF">2023-02-09T22:35:46Z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2023-01-23T00:00:00Z</vt:filetime>
  </property>
  <property fmtid="{D5CDD505-2E9C-101B-9397-08002B2CF9AE}" pid="3" name="LastSaved">
    <vt:filetime>2023-02-07T00:00:00Z</vt:filetime>
  </property>
</Properties>
</file>